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6"/>
  </p:notesMasterIdLst>
  <p:sldIdLst>
    <p:sldId id="290" r:id="rId2"/>
    <p:sldId id="262" r:id="rId3"/>
    <p:sldId id="305" r:id="rId4"/>
    <p:sldId id="304" r:id="rId5"/>
    <p:sldId id="306" r:id="rId6"/>
    <p:sldId id="259" r:id="rId7"/>
    <p:sldId id="312" r:id="rId8"/>
    <p:sldId id="313" r:id="rId9"/>
    <p:sldId id="308" r:id="rId10"/>
    <p:sldId id="309" r:id="rId11"/>
    <p:sldId id="310" r:id="rId12"/>
    <p:sldId id="311" r:id="rId13"/>
    <p:sldId id="322" r:id="rId14"/>
    <p:sldId id="325" r:id="rId15"/>
    <p:sldId id="323" r:id="rId16"/>
    <p:sldId id="324" r:id="rId17"/>
    <p:sldId id="321" r:id="rId18"/>
    <p:sldId id="327" r:id="rId19"/>
    <p:sldId id="333" r:id="rId20"/>
    <p:sldId id="334" r:id="rId21"/>
    <p:sldId id="335" r:id="rId22"/>
    <p:sldId id="336" r:id="rId23"/>
    <p:sldId id="337" r:id="rId24"/>
    <p:sldId id="326" r:id="rId25"/>
    <p:sldId id="328" r:id="rId26"/>
    <p:sldId id="330" r:id="rId27"/>
    <p:sldId id="331" r:id="rId28"/>
    <p:sldId id="332" r:id="rId29"/>
    <p:sldId id="256" r:id="rId30"/>
    <p:sldId id="303" r:id="rId31"/>
    <p:sldId id="257" r:id="rId32"/>
    <p:sldId id="261" r:id="rId33"/>
    <p:sldId id="260" r:id="rId34"/>
    <p:sldId id="263" r:id="rId35"/>
    <p:sldId id="265" r:id="rId36"/>
    <p:sldId id="266" r:id="rId37"/>
    <p:sldId id="267" r:id="rId38"/>
    <p:sldId id="264" r:id="rId39"/>
    <p:sldId id="268" r:id="rId40"/>
    <p:sldId id="269" r:id="rId41"/>
    <p:sldId id="270" r:id="rId42"/>
    <p:sldId id="307" r:id="rId43"/>
    <p:sldId id="271" r:id="rId44"/>
    <p:sldId id="272" r:id="rId45"/>
    <p:sldId id="258" r:id="rId46"/>
    <p:sldId id="274" r:id="rId47"/>
    <p:sldId id="278" r:id="rId48"/>
    <p:sldId id="273" r:id="rId49"/>
    <p:sldId id="275" r:id="rId50"/>
    <p:sldId id="276" r:id="rId51"/>
    <p:sldId id="277" r:id="rId52"/>
    <p:sldId id="279" r:id="rId53"/>
    <p:sldId id="280" r:id="rId54"/>
    <p:sldId id="281" r:id="rId55"/>
    <p:sldId id="282" r:id="rId56"/>
    <p:sldId id="283" r:id="rId57"/>
    <p:sldId id="291" r:id="rId58"/>
    <p:sldId id="292" r:id="rId59"/>
    <p:sldId id="294" r:id="rId60"/>
    <p:sldId id="295" r:id="rId61"/>
    <p:sldId id="317" r:id="rId62"/>
    <p:sldId id="318" r:id="rId63"/>
    <p:sldId id="319" r:id="rId64"/>
    <p:sldId id="296" r:id="rId65"/>
    <p:sldId id="314" r:id="rId66"/>
    <p:sldId id="316" r:id="rId67"/>
    <p:sldId id="297" r:id="rId68"/>
    <p:sldId id="298" r:id="rId69"/>
    <p:sldId id="299" r:id="rId70"/>
    <p:sldId id="315" r:id="rId71"/>
    <p:sldId id="300" r:id="rId72"/>
    <p:sldId id="284" r:id="rId73"/>
    <p:sldId id="301" r:id="rId74"/>
    <p:sldId id="302" r:id="rId75"/>
  </p:sldIdLst>
  <p:sldSz cx="13571538" cy="8388350"/>
  <p:notesSz cx="6858000" cy="9144000"/>
  <p:defaultTextStyle>
    <a:defPPr>
      <a:defRPr lang="fr-FR"/>
    </a:defPPr>
    <a:lvl1pPr marL="0" algn="l" defTabSz="1197694" rtl="0" eaLnBrk="1" latinLnBrk="0" hangingPunct="1">
      <a:defRPr sz="2358" kern="1200">
        <a:solidFill>
          <a:schemeClr val="tx1"/>
        </a:solidFill>
        <a:latin typeface="+mn-lt"/>
        <a:ea typeface="+mn-ea"/>
        <a:cs typeface="+mn-cs"/>
      </a:defRPr>
    </a:lvl1pPr>
    <a:lvl2pPr marL="598848" algn="l" defTabSz="1197694" rtl="0" eaLnBrk="1" latinLnBrk="0" hangingPunct="1">
      <a:defRPr sz="2358" kern="1200">
        <a:solidFill>
          <a:schemeClr val="tx1"/>
        </a:solidFill>
        <a:latin typeface="+mn-lt"/>
        <a:ea typeface="+mn-ea"/>
        <a:cs typeface="+mn-cs"/>
      </a:defRPr>
    </a:lvl2pPr>
    <a:lvl3pPr marL="1197694" algn="l" defTabSz="1197694" rtl="0" eaLnBrk="1" latinLnBrk="0" hangingPunct="1">
      <a:defRPr sz="2358" kern="1200">
        <a:solidFill>
          <a:schemeClr val="tx1"/>
        </a:solidFill>
        <a:latin typeface="+mn-lt"/>
        <a:ea typeface="+mn-ea"/>
        <a:cs typeface="+mn-cs"/>
      </a:defRPr>
    </a:lvl3pPr>
    <a:lvl4pPr marL="1796542" algn="l" defTabSz="1197694" rtl="0" eaLnBrk="1" latinLnBrk="0" hangingPunct="1">
      <a:defRPr sz="2358" kern="1200">
        <a:solidFill>
          <a:schemeClr val="tx1"/>
        </a:solidFill>
        <a:latin typeface="+mn-lt"/>
        <a:ea typeface="+mn-ea"/>
        <a:cs typeface="+mn-cs"/>
      </a:defRPr>
    </a:lvl4pPr>
    <a:lvl5pPr marL="2395390" algn="l" defTabSz="1197694" rtl="0" eaLnBrk="1" latinLnBrk="0" hangingPunct="1">
      <a:defRPr sz="2358" kern="1200">
        <a:solidFill>
          <a:schemeClr val="tx1"/>
        </a:solidFill>
        <a:latin typeface="+mn-lt"/>
        <a:ea typeface="+mn-ea"/>
        <a:cs typeface="+mn-cs"/>
      </a:defRPr>
    </a:lvl5pPr>
    <a:lvl6pPr marL="2994237" algn="l" defTabSz="1197694" rtl="0" eaLnBrk="1" latinLnBrk="0" hangingPunct="1">
      <a:defRPr sz="2358" kern="1200">
        <a:solidFill>
          <a:schemeClr val="tx1"/>
        </a:solidFill>
        <a:latin typeface="+mn-lt"/>
        <a:ea typeface="+mn-ea"/>
        <a:cs typeface="+mn-cs"/>
      </a:defRPr>
    </a:lvl6pPr>
    <a:lvl7pPr marL="3593085" algn="l" defTabSz="1197694" rtl="0" eaLnBrk="1" latinLnBrk="0" hangingPunct="1">
      <a:defRPr sz="2358" kern="1200">
        <a:solidFill>
          <a:schemeClr val="tx1"/>
        </a:solidFill>
        <a:latin typeface="+mn-lt"/>
        <a:ea typeface="+mn-ea"/>
        <a:cs typeface="+mn-cs"/>
      </a:defRPr>
    </a:lvl7pPr>
    <a:lvl8pPr marL="4191931" algn="l" defTabSz="1197694" rtl="0" eaLnBrk="1" latinLnBrk="0" hangingPunct="1">
      <a:defRPr sz="2358" kern="1200">
        <a:solidFill>
          <a:schemeClr val="tx1"/>
        </a:solidFill>
        <a:latin typeface="+mn-lt"/>
        <a:ea typeface="+mn-ea"/>
        <a:cs typeface="+mn-cs"/>
      </a:defRPr>
    </a:lvl8pPr>
    <a:lvl9pPr marL="4790779" algn="l" defTabSz="1197694" rtl="0" eaLnBrk="1" latinLnBrk="0" hangingPunct="1">
      <a:defRPr sz="23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BEC5"/>
    <a:srgbClr val="5B9BD5"/>
    <a:srgbClr val="ED7D31"/>
    <a:srgbClr val="607D8B"/>
    <a:srgbClr val="86878B"/>
    <a:srgbClr val="ECEFF2"/>
    <a:srgbClr val="2A323B"/>
    <a:srgbClr val="222425"/>
    <a:srgbClr val="8FAADC"/>
    <a:srgbClr val="FEF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/>
    <p:restoredTop sz="94637"/>
  </p:normalViewPr>
  <p:slideViewPr>
    <p:cSldViewPr snapToGrid="0" snapToObjects="1">
      <p:cViewPr varScale="1">
        <p:scale>
          <a:sx n="76" d="100"/>
          <a:sy n="76" d="100"/>
        </p:scale>
        <p:origin x="9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2800" b="1" dirty="0"/>
              <a:t>  Utilisation de l'impression 3D </a:t>
            </a:r>
          </a:p>
          <a:p>
            <a:pPr>
              <a:defRPr/>
            </a:pPr>
            <a:r>
              <a:rPr lang="fr-FR" sz="2800" b="1" dirty="0"/>
              <a:t>par les fabricants industriels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343174369773"/>
          <c:y val="0.154183006535948"/>
          <c:w val="0.65173283971205"/>
          <c:h val="0.758668879625341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  Utilisation de l'impression 3D par les fabricants industriels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F45-4D8D-BE92-3BF82CDAE4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F45-4D8D-BE92-3BF82CDAE483}"/>
              </c:ext>
            </c:extLst>
          </c:dPt>
          <c:cat>
            <c:strRef>
              <c:f>Feuil1!$A$2:$A$3</c:f>
              <c:strCache>
                <c:ptCount val="2"/>
                <c:pt idx="0">
                  <c:v>Utilisation ou expérimentation de l'impression 3D</c:v>
                </c:pt>
                <c:pt idx="1">
                  <c:v>Aucune mise en œuvre</c:v>
                </c:pt>
              </c:strCache>
            </c:strRef>
          </c:cat>
          <c:val>
            <c:numRef>
              <c:f>Feuil1!$B$2:$B$3</c:f>
              <c:numCache>
                <c:formatCode>General</c:formatCode>
                <c:ptCount val="2"/>
                <c:pt idx="0">
                  <c:v>0.666666666666667</c:v>
                </c:pt>
                <c:pt idx="1">
                  <c:v>0.333333333333333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5AF-471D-B0B9-962E32E1D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fr-FR" sz="3600" b="0" i="0" dirty="0">
                <a:effectLst/>
                <a:latin typeface="Brandon Grotesque Medium" panose="020B0603020203060202" pitchFamily="34" charset="0"/>
              </a:rPr>
              <a:t>Type de contrat</a:t>
            </a:r>
            <a:r>
              <a:rPr lang="fr-FR" sz="3600" b="1" dirty="0">
                <a:latin typeface="Brandon Grotesque Medium" panose="020B0603020203060202" pitchFamily="34" charset="0"/>
              </a:rPr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7343174369773"/>
          <c:y val="0.108848508908815"/>
          <c:w val="0.65173283971205"/>
          <c:h val="0.758668879625341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  Utilisation de l'impression 3D par les fabricants industriels 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133-431C-B0C2-DD02AF2EE5D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133-431C-B0C2-DD02AF2EE5D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133-431C-B0C2-DD02AF2EE5D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133-431C-B0C2-DD02AF2EE5D6}"/>
              </c:ext>
            </c:extLst>
          </c:dPt>
          <c:cat>
            <c:strRef>
              <c:f>Feuil1!$A$2:$A$5</c:f>
              <c:strCache>
                <c:ptCount val="4"/>
                <c:pt idx="0">
                  <c:v>CDI</c:v>
                </c:pt>
                <c:pt idx="1">
                  <c:v>CDD</c:v>
                </c:pt>
                <c:pt idx="2">
                  <c:v>Thèse</c:v>
                </c:pt>
                <c:pt idx="3">
                  <c:v>Stage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62.0</c:v>
                </c:pt>
                <c:pt idx="1">
                  <c:v>5.0</c:v>
                </c:pt>
                <c:pt idx="2">
                  <c:v>8.0</c:v>
                </c:pt>
                <c:pt idx="3">
                  <c:v>31.0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5AF-471D-B0B9-962E32E1D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Brandon Grotesque Medium" panose="020B0603020203060202" pitchFamily="34" charset="0"/>
              </a:rPr>
              <a:t>Marché de </a:t>
            </a:r>
            <a:r>
              <a:rPr lang="en-US" dirty="0" err="1">
                <a:latin typeface="Brandon Grotesque Medium" panose="020B0603020203060202" pitchFamily="34" charset="0"/>
              </a:rPr>
              <a:t>l’impression</a:t>
            </a:r>
            <a:r>
              <a:rPr lang="en-US" dirty="0">
                <a:latin typeface="Brandon Grotesque Medium" panose="020B0603020203060202" pitchFamily="34" charset="0"/>
              </a:rPr>
              <a:t> 3D </a:t>
            </a:r>
            <a:r>
              <a:rPr lang="en-US" dirty="0" err="1">
                <a:latin typeface="Brandon Grotesque Medium" panose="020B0603020203060202" pitchFamily="34" charset="0"/>
              </a:rPr>
              <a:t>en</a:t>
            </a:r>
            <a:r>
              <a:rPr lang="en-US" dirty="0">
                <a:latin typeface="Brandon Grotesque Medium" panose="020B0603020203060202" pitchFamily="34" charset="0"/>
              </a:rPr>
              <a:t> Milliard de $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216548456321076"/>
          <c:y val="0.144600578549897"/>
          <c:w val="0.956690308735785"/>
          <c:h val="0.7592951504210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Feuil1!$A$2:$A$5</c:f>
              <c:numCache>
                <c:formatCode>General</c:formatCode>
                <c:ptCount val="4"/>
                <c:pt idx="0">
                  <c:v>2014.0</c:v>
                </c:pt>
                <c:pt idx="1">
                  <c:v>2016.0</c:v>
                </c:pt>
                <c:pt idx="2">
                  <c:v>2018.0</c:v>
                </c:pt>
                <c:pt idx="3">
                  <c:v>2020.0</c:v>
                </c:pt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</c:v>
                </c:pt>
                <c:pt idx="1">
                  <c:v>7.0</c:v>
                </c:pt>
                <c:pt idx="2">
                  <c:v>11.0</c:v>
                </c:pt>
                <c:pt idx="3">
                  <c:v>17.2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E9D-4382-A4AD-B0A4F1FE7AA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27604432"/>
        <c:axId val="927633888"/>
      </c:barChart>
      <c:catAx>
        <c:axId val="9276044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7633888"/>
        <c:crosses val="autoZero"/>
        <c:auto val="1"/>
        <c:lblAlgn val="ctr"/>
        <c:lblOffset val="100"/>
        <c:noMultiLvlLbl val="0"/>
      </c:catAx>
      <c:valAx>
        <c:axId val="927633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27604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6FB3C-FC9B-0942-9983-6DF303F03AB3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1143000"/>
            <a:ext cx="4994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5A037-F5A1-A24C-A453-A3EF12E667D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710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97694" rtl="0" eaLnBrk="1" latinLnBrk="0" hangingPunct="1">
      <a:defRPr sz="1571" kern="1200">
        <a:solidFill>
          <a:schemeClr val="tx1"/>
        </a:solidFill>
        <a:latin typeface="+mn-lt"/>
        <a:ea typeface="+mn-ea"/>
        <a:cs typeface="+mn-cs"/>
      </a:defRPr>
    </a:lvl1pPr>
    <a:lvl2pPr marL="598848" algn="l" defTabSz="1197694" rtl="0" eaLnBrk="1" latinLnBrk="0" hangingPunct="1">
      <a:defRPr sz="1571" kern="1200">
        <a:solidFill>
          <a:schemeClr val="tx1"/>
        </a:solidFill>
        <a:latin typeface="+mn-lt"/>
        <a:ea typeface="+mn-ea"/>
        <a:cs typeface="+mn-cs"/>
      </a:defRPr>
    </a:lvl2pPr>
    <a:lvl3pPr marL="1197694" algn="l" defTabSz="1197694" rtl="0" eaLnBrk="1" latinLnBrk="0" hangingPunct="1">
      <a:defRPr sz="1571" kern="1200">
        <a:solidFill>
          <a:schemeClr val="tx1"/>
        </a:solidFill>
        <a:latin typeface="+mn-lt"/>
        <a:ea typeface="+mn-ea"/>
        <a:cs typeface="+mn-cs"/>
      </a:defRPr>
    </a:lvl3pPr>
    <a:lvl4pPr marL="1796542" algn="l" defTabSz="1197694" rtl="0" eaLnBrk="1" latinLnBrk="0" hangingPunct="1">
      <a:defRPr sz="1571" kern="1200">
        <a:solidFill>
          <a:schemeClr val="tx1"/>
        </a:solidFill>
        <a:latin typeface="+mn-lt"/>
        <a:ea typeface="+mn-ea"/>
        <a:cs typeface="+mn-cs"/>
      </a:defRPr>
    </a:lvl4pPr>
    <a:lvl5pPr marL="2395390" algn="l" defTabSz="1197694" rtl="0" eaLnBrk="1" latinLnBrk="0" hangingPunct="1">
      <a:defRPr sz="1571" kern="1200">
        <a:solidFill>
          <a:schemeClr val="tx1"/>
        </a:solidFill>
        <a:latin typeface="+mn-lt"/>
        <a:ea typeface="+mn-ea"/>
        <a:cs typeface="+mn-cs"/>
      </a:defRPr>
    </a:lvl5pPr>
    <a:lvl6pPr marL="2994237" algn="l" defTabSz="1197694" rtl="0" eaLnBrk="1" latinLnBrk="0" hangingPunct="1">
      <a:defRPr sz="1571" kern="1200">
        <a:solidFill>
          <a:schemeClr val="tx1"/>
        </a:solidFill>
        <a:latin typeface="+mn-lt"/>
        <a:ea typeface="+mn-ea"/>
        <a:cs typeface="+mn-cs"/>
      </a:defRPr>
    </a:lvl6pPr>
    <a:lvl7pPr marL="3593085" algn="l" defTabSz="1197694" rtl="0" eaLnBrk="1" latinLnBrk="0" hangingPunct="1">
      <a:defRPr sz="1571" kern="1200">
        <a:solidFill>
          <a:schemeClr val="tx1"/>
        </a:solidFill>
        <a:latin typeface="+mn-lt"/>
        <a:ea typeface="+mn-ea"/>
        <a:cs typeface="+mn-cs"/>
      </a:defRPr>
    </a:lvl7pPr>
    <a:lvl8pPr marL="4191931" algn="l" defTabSz="1197694" rtl="0" eaLnBrk="1" latinLnBrk="0" hangingPunct="1">
      <a:defRPr sz="1571" kern="1200">
        <a:solidFill>
          <a:schemeClr val="tx1"/>
        </a:solidFill>
        <a:latin typeface="+mn-lt"/>
        <a:ea typeface="+mn-ea"/>
        <a:cs typeface="+mn-cs"/>
      </a:defRPr>
    </a:lvl8pPr>
    <a:lvl9pPr marL="4790779" algn="l" defTabSz="1197694" rtl="0" eaLnBrk="1" latinLnBrk="0" hangingPunct="1">
      <a:defRPr sz="15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5A037-F5A1-A24C-A453-A3EF12E667D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1573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5A037-F5A1-A24C-A453-A3EF12E667D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45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5A037-F5A1-A24C-A453-A3EF12E667DC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86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5A037-F5A1-A24C-A453-A3EF12E667DC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671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C5A037-F5A1-A24C-A453-A3EF12E667DC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2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6442" y="1372816"/>
            <a:ext cx="10178654" cy="2920389"/>
          </a:xfrm>
        </p:spPr>
        <p:txBody>
          <a:bodyPr anchor="b"/>
          <a:lstStyle>
            <a:lvl1pPr algn="ctr">
              <a:defRPr sz="6679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6442" y="4405826"/>
            <a:ext cx="10178654" cy="2025242"/>
          </a:xfrm>
        </p:spPr>
        <p:txBody>
          <a:bodyPr/>
          <a:lstStyle>
            <a:lvl1pPr marL="0" indent="0" algn="ctr">
              <a:buNone/>
              <a:defRPr sz="2672"/>
            </a:lvl1pPr>
            <a:lvl2pPr marL="508955" indent="0" algn="ctr">
              <a:buNone/>
              <a:defRPr sz="2226"/>
            </a:lvl2pPr>
            <a:lvl3pPr marL="1017910" indent="0" algn="ctr">
              <a:buNone/>
              <a:defRPr sz="2004"/>
            </a:lvl3pPr>
            <a:lvl4pPr marL="1526865" indent="0" algn="ctr">
              <a:buNone/>
              <a:defRPr sz="1781"/>
            </a:lvl4pPr>
            <a:lvl5pPr marL="2035820" indent="0" algn="ctr">
              <a:buNone/>
              <a:defRPr sz="1781"/>
            </a:lvl5pPr>
            <a:lvl6pPr marL="2544775" indent="0" algn="ctr">
              <a:buNone/>
              <a:defRPr sz="1781"/>
            </a:lvl6pPr>
            <a:lvl7pPr marL="3053730" indent="0" algn="ctr">
              <a:buNone/>
              <a:defRPr sz="1781"/>
            </a:lvl7pPr>
            <a:lvl8pPr marL="3562685" indent="0" algn="ctr">
              <a:buNone/>
              <a:defRPr sz="1781"/>
            </a:lvl8pPr>
            <a:lvl9pPr marL="4071640" indent="0" algn="ctr">
              <a:buNone/>
              <a:defRPr sz="1781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152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4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12132" y="446602"/>
            <a:ext cx="2926363" cy="7108739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33043" y="446602"/>
            <a:ext cx="8609444" cy="7108739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53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803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974" y="2091263"/>
            <a:ext cx="11705452" cy="3489320"/>
          </a:xfrm>
        </p:spPr>
        <p:txBody>
          <a:bodyPr anchor="b"/>
          <a:lstStyle>
            <a:lvl1pPr>
              <a:defRPr sz="6679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5974" y="5613594"/>
            <a:ext cx="11705452" cy="1834951"/>
          </a:xfrm>
        </p:spPr>
        <p:txBody>
          <a:bodyPr/>
          <a:lstStyle>
            <a:lvl1pPr marL="0" indent="0">
              <a:buNone/>
              <a:defRPr sz="2672">
                <a:solidFill>
                  <a:schemeClr val="tx1">
                    <a:tint val="75000"/>
                  </a:schemeClr>
                </a:solidFill>
              </a:defRPr>
            </a:lvl1pPr>
            <a:lvl2pPr marL="508955" indent="0">
              <a:buNone/>
              <a:defRPr sz="2226">
                <a:solidFill>
                  <a:schemeClr val="tx1">
                    <a:tint val="75000"/>
                  </a:schemeClr>
                </a:solidFill>
              </a:defRPr>
            </a:lvl2pPr>
            <a:lvl3pPr marL="1017910" indent="0">
              <a:buNone/>
              <a:defRPr sz="2004">
                <a:solidFill>
                  <a:schemeClr val="tx1">
                    <a:tint val="75000"/>
                  </a:schemeClr>
                </a:solidFill>
              </a:defRPr>
            </a:lvl3pPr>
            <a:lvl4pPr marL="1526865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4pPr>
            <a:lvl5pPr marL="2035820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5pPr>
            <a:lvl6pPr marL="2544775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6pPr>
            <a:lvl7pPr marL="3053730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7pPr>
            <a:lvl8pPr marL="3562685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8pPr>
            <a:lvl9pPr marL="4071640" indent="0">
              <a:buNone/>
              <a:defRPr sz="17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77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3043" y="2233010"/>
            <a:ext cx="5767904" cy="532233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70591" y="2233010"/>
            <a:ext cx="5767904" cy="532233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96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811" y="446603"/>
            <a:ext cx="11705452" cy="1621360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4812" y="2056312"/>
            <a:ext cx="5741396" cy="1007766"/>
          </a:xfrm>
        </p:spPr>
        <p:txBody>
          <a:bodyPr anchor="b"/>
          <a:lstStyle>
            <a:lvl1pPr marL="0" indent="0">
              <a:buNone/>
              <a:defRPr sz="2672" b="1"/>
            </a:lvl1pPr>
            <a:lvl2pPr marL="508955" indent="0">
              <a:buNone/>
              <a:defRPr sz="2226" b="1"/>
            </a:lvl2pPr>
            <a:lvl3pPr marL="1017910" indent="0">
              <a:buNone/>
              <a:defRPr sz="2004" b="1"/>
            </a:lvl3pPr>
            <a:lvl4pPr marL="1526865" indent="0">
              <a:buNone/>
              <a:defRPr sz="1781" b="1"/>
            </a:lvl4pPr>
            <a:lvl5pPr marL="2035820" indent="0">
              <a:buNone/>
              <a:defRPr sz="1781" b="1"/>
            </a:lvl5pPr>
            <a:lvl6pPr marL="2544775" indent="0">
              <a:buNone/>
              <a:defRPr sz="1781" b="1"/>
            </a:lvl6pPr>
            <a:lvl7pPr marL="3053730" indent="0">
              <a:buNone/>
              <a:defRPr sz="1781" b="1"/>
            </a:lvl7pPr>
            <a:lvl8pPr marL="3562685" indent="0">
              <a:buNone/>
              <a:defRPr sz="1781" b="1"/>
            </a:lvl8pPr>
            <a:lvl9pPr marL="4071640" indent="0">
              <a:buNone/>
              <a:defRPr sz="1781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4812" y="3064078"/>
            <a:ext cx="5741396" cy="450679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70591" y="2056312"/>
            <a:ext cx="5769671" cy="1007766"/>
          </a:xfrm>
        </p:spPr>
        <p:txBody>
          <a:bodyPr anchor="b"/>
          <a:lstStyle>
            <a:lvl1pPr marL="0" indent="0">
              <a:buNone/>
              <a:defRPr sz="2672" b="1"/>
            </a:lvl1pPr>
            <a:lvl2pPr marL="508955" indent="0">
              <a:buNone/>
              <a:defRPr sz="2226" b="1"/>
            </a:lvl2pPr>
            <a:lvl3pPr marL="1017910" indent="0">
              <a:buNone/>
              <a:defRPr sz="2004" b="1"/>
            </a:lvl3pPr>
            <a:lvl4pPr marL="1526865" indent="0">
              <a:buNone/>
              <a:defRPr sz="1781" b="1"/>
            </a:lvl4pPr>
            <a:lvl5pPr marL="2035820" indent="0">
              <a:buNone/>
              <a:defRPr sz="1781" b="1"/>
            </a:lvl5pPr>
            <a:lvl6pPr marL="2544775" indent="0">
              <a:buNone/>
              <a:defRPr sz="1781" b="1"/>
            </a:lvl6pPr>
            <a:lvl7pPr marL="3053730" indent="0">
              <a:buNone/>
              <a:defRPr sz="1781" b="1"/>
            </a:lvl7pPr>
            <a:lvl8pPr marL="3562685" indent="0">
              <a:buNone/>
              <a:defRPr sz="1781" b="1"/>
            </a:lvl8pPr>
            <a:lvl9pPr marL="4071640" indent="0">
              <a:buNone/>
              <a:defRPr sz="1781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70591" y="3064078"/>
            <a:ext cx="5769671" cy="4506797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57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197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96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811" y="559223"/>
            <a:ext cx="4377174" cy="1957282"/>
          </a:xfrm>
        </p:spPr>
        <p:txBody>
          <a:bodyPr anchor="b"/>
          <a:lstStyle>
            <a:lvl1pPr>
              <a:defRPr sz="3562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671" y="1207768"/>
            <a:ext cx="6870591" cy="5961165"/>
          </a:xfrm>
        </p:spPr>
        <p:txBody>
          <a:bodyPr/>
          <a:lstStyle>
            <a:lvl1pPr>
              <a:defRPr sz="3562"/>
            </a:lvl1pPr>
            <a:lvl2pPr>
              <a:defRPr sz="3117"/>
            </a:lvl2pPr>
            <a:lvl3pPr>
              <a:defRPr sz="2672"/>
            </a:lvl3pPr>
            <a:lvl4pPr>
              <a:defRPr sz="2226"/>
            </a:lvl4pPr>
            <a:lvl5pPr>
              <a:defRPr sz="2226"/>
            </a:lvl5pPr>
            <a:lvl6pPr>
              <a:defRPr sz="2226"/>
            </a:lvl6pPr>
            <a:lvl7pPr>
              <a:defRPr sz="2226"/>
            </a:lvl7pPr>
            <a:lvl8pPr>
              <a:defRPr sz="2226"/>
            </a:lvl8pPr>
            <a:lvl9pPr>
              <a:defRPr sz="2226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4811" y="2516505"/>
            <a:ext cx="4377174" cy="4662137"/>
          </a:xfrm>
        </p:spPr>
        <p:txBody>
          <a:bodyPr/>
          <a:lstStyle>
            <a:lvl1pPr marL="0" indent="0">
              <a:buNone/>
              <a:defRPr sz="1781"/>
            </a:lvl1pPr>
            <a:lvl2pPr marL="508955" indent="0">
              <a:buNone/>
              <a:defRPr sz="1558"/>
            </a:lvl2pPr>
            <a:lvl3pPr marL="1017910" indent="0">
              <a:buNone/>
              <a:defRPr sz="1336"/>
            </a:lvl3pPr>
            <a:lvl4pPr marL="1526865" indent="0">
              <a:buNone/>
              <a:defRPr sz="1113"/>
            </a:lvl4pPr>
            <a:lvl5pPr marL="2035820" indent="0">
              <a:buNone/>
              <a:defRPr sz="1113"/>
            </a:lvl5pPr>
            <a:lvl6pPr marL="2544775" indent="0">
              <a:buNone/>
              <a:defRPr sz="1113"/>
            </a:lvl6pPr>
            <a:lvl7pPr marL="3053730" indent="0">
              <a:buNone/>
              <a:defRPr sz="1113"/>
            </a:lvl7pPr>
            <a:lvl8pPr marL="3562685" indent="0">
              <a:buNone/>
              <a:defRPr sz="1113"/>
            </a:lvl8pPr>
            <a:lvl9pPr marL="4071640" indent="0">
              <a:buNone/>
              <a:defRPr sz="111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726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4811" y="559223"/>
            <a:ext cx="4377174" cy="1957282"/>
          </a:xfrm>
        </p:spPr>
        <p:txBody>
          <a:bodyPr anchor="b"/>
          <a:lstStyle>
            <a:lvl1pPr>
              <a:defRPr sz="3562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69671" y="1207768"/>
            <a:ext cx="6870591" cy="5961165"/>
          </a:xfrm>
        </p:spPr>
        <p:txBody>
          <a:bodyPr anchor="t"/>
          <a:lstStyle>
            <a:lvl1pPr marL="0" indent="0">
              <a:buNone/>
              <a:defRPr sz="3562"/>
            </a:lvl1pPr>
            <a:lvl2pPr marL="508955" indent="0">
              <a:buNone/>
              <a:defRPr sz="3117"/>
            </a:lvl2pPr>
            <a:lvl3pPr marL="1017910" indent="0">
              <a:buNone/>
              <a:defRPr sz="2672"/>
            </a:lvl3pPr>
            <a:lvl4pPr marL="1526865" indent="0">
              <a:buNone/>
              <a:defRPr sz="2226"/>
            </a:lvl4pPr>
            <a:lvl5pPr marL="2035820" indent="0">
              <a:buNone/>
              <a:defRPr sz="2226"/>
            </a:lvl5pPr>
            <a:lvl6pPr marL="2544775" indent="0">
              <a:buNone/>
              <a:defRPr sz="2226"/>
            </a:lvl6pPr>
            <a:lvl7pPr marL="3053730" indent="0">
              <a:buNone/>
              <a:defRPr sz="2226"/>
            </a:lvl7pPr>
            <a:lvl8pPr marL="3562685" indent="0">
              <a:buNone/>
              <a:defRPr sz="2226"/>
            </a:lvl8pPr>
            <a:lvl9pPr marL="4071640" indent="0">
              <a:buNone/>
              <a:defRPr sz="2226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4811" y="2516505"/>
            <a:ext cx="4377174" cy="4662137"/>
          </a:xfrm>
        </p:spPr>
        <p:txBody>
          <a:bodyPr/>
          <a:lstStyle>
            <a:lvl1pPr marL="0" indent="0">
              <a:buNone/>
              <a:defRPr sz="1781"/>
            </a:lvl1pPr>
            <a:lvl2pPr marL="508955" indent="0">
              <a:buNone/>
              <a:defRPr sz="1558"/>
            </a:lvl2pPr>
            <a:lvl3pPr marL="1017910" indent="0">
              <a:buNone/>
              <a:defRPr sz="1336"/>
            </a:lvl3pPr>
            <a:lvl4pPr marL="1526865" indent="0">
              <a:buNone/>
              <a:defRPr sz="1113"/>
            </a:lvl4pPr>
            <a:lvl5pPr marL="2035820" indent="0">
              <a:buNone/>
              <a:defRPr sz="1113"/>
            </a:lvl5pPr>
            <a:lvl6pPr marL="2544775" indent="0">
              <a:buNone/>
              <a:defRPr sz="1113"/>
            </a:lvl6pPr>
            <a:lvl7pPr marL="3053730" indent="0">
              <a:buNone/>
              <a:defRPr sz="1113"/>
            </a:lvl7pPr>
            <a:lvl8pPr marL="3562685" indent="0">
              <a:buNone/>
              <a:defRPr sz="1113"/>
            </a:lvl8pPr>
            <a:lvl9pPr marL="4071640" indent="0">
              <a:buNone/>
              <a:defRPr sz="1113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854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3043" y="446603"/>
            <a:ext cx="11705452" cy="1621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043" y="2233010"/>
            <a:ext cx="11705452" cy="5322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043" y="7774758"/>
            <a:ext cx="3053596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5DF70-2488-7045-A5C1-61BEC2C59CC4}" type="datetimeFigureOut">
              <a:rPr lang="fr-FR" smtClean="0"/>
              <a:t>02/09/2016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95572" y="7774758"/>
            <a:ext cx="4580394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84899" y="7774758"/>
            <a:ext cx="3053596" cy="4466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680F1-4941-0248-96AD-D3CF055EA80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016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17910" rtl="0" eaLnBrk="1" latinLnBrk="0" hangingPunct="1">
        <a:lnSpc>
          <a:spcPct val="90000"/>
        </a:lnSpc>
        <a:spcBef>
          <a:spcPct val="0"/>
        </a:spcBef>
        <a:buNone/>
        <a:defRPr sz="4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4478" indent="-254478" algn="l" defTabSz="1017910" rtl="0" eaLnBrk="1" latinLnBrk="0" hangingPunct="1">
        <a:lnSpc>
          <a:spcPct val="90000"/>
        </a:lnSpc>
        <a:spcBef>
          <a:spcPts val="1113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1pPr>
      <a:lvl2pPr marL="763433" indent="-254478" algn="l" defTabSz="1017910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672" kern="1200">
          <a:solidFill>
            <a:schemeClr val="tx1"/>
          </a:solidFill>
          <a:latin typeface="+mn-lt"/>
          <a:ea typeface="+mn-ea"/>
          <a:cs typeface="+mn-cs"/>
        </a:defRPr>
      </a:lvl2pPr>
      <a:lvl3pPr marL="1272388" indent="-254478" algn="l" defTabSz="1017910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226" kern="1200">
          <a:solidFill>
            <a:schemeClr val="tx1"/>
          </a:solidFill>
          <a:latin typeface="+mn-lt"/>
          <a:ea typeface="+mn-ea"/>
          <a:cs typeface="+mn-cs"/>
        </a:defRPr>
      </a:lvl3pPr>
      <a:lvl4pPr marL="1781343" indent="-254478" algn="l" defTabSz="1017910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4pPr>
      <a:lvl5pPr marL="2290298" indent="-254478" algn="l" defTabSz="1017910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5pPr>
      <a:lvl6pPr marL="2799253" indent="-254478" algn="l" defTabSz="1017910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6pPr>
      <a:lvl7pPr marL="3308208" indent="-254478" algn="l" defTabSz="1017910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7pPr>
      <a:lvl8pPr marL="3817163" indent="-254478" algn="l" defTabSz="1017910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8pPr>
      <a:lvl9pPr marL="4326118" indent="-254478" algn="l" defTabSz="1017910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7910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1pPr>
      <a:lvl2pPr marL="508955" algn="l" defTabSz="1017910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2pPr>
      <a:lvl3pPr marL="1017910" algn="l" defTabSz="1017910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3pPr>
      <a:lvl4pPr marL="1526865" algn="l" defTabSz="1017910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4pPr>
      <a:lvl5pPr marL="2035820" algn="l" defTabSz="1017910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5pPr>
      <a:lvl6pPr marL="2544775" algn="l" defTabSz="1017910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6pPr>
      <a:lvl7pPr marL="3053730" algn="l" defTabSz="1017910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7pPr>
      <a:lvl8pPr marL="3562685" algn="l" defTabSz="1017910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8pPr>
      <a:lvl9pPr marL="4071640" algn="l" defTabSz="1017910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microsoft.com/office/2007/relationships/hdphoto" Target="../media/hdphoto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5.wdp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Triangle 7"/>
          <p:cNvSpPr/>
          <p:nvPr/>
        </p:nvSpPr>
        <p:spPr>
          <a:xfrm flipV="1">
            <a:off x="0" y="350"/>
            <a:ext cx="13571538" cy="8388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3538" y="5796350"/>
            <a:ext cx="1980000" cy="1980000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02859" y="7311345"/>
            <a:ext cx="2265364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100" dirty="0">
                <a:latin typeface="Brandon Grotesque Light" charset="0"/>
                <a:ea typeface="Brandon Grotesque Light" charset="0"/>
                <a:cs typeface="Brandon Grotesque Light" charset="0"/>
              </a:rPr>
              <a:t>MAXIME JULLIEN</a:t>
            </a:r>
          </a:p>
          <a:p>
            <a:r>
              <a:rPr lang="fr-FR" sz="2100" dirty="0">
                <a:latin typeface="Brandon Grotesque Light" charset="0"/>
                <a:ea typeface="Brandon Grotesque Light" charset="0"/>
                <a:cs typeface="Brandon Grotesque Light" charset="0"/>
              </a:rPr>
              <a:t>@MaximeJ09</a:t>
            </a:r>
          </a:p>
        </p:txBody>
      </p:sp>
      <p:sp>
        <p:nvSpPr>
          <p:cNvPr id="19" name="ZoneTexte 18"/>
          <p:cNvSpPr txBox="1"/>
          <p:nvPr/>
        </p:nvSpPr>
        <p:spPr>
          <a:xfrm rot="19680000">
            <a:off x="2363628" y="2498150"/>
            <a:ext cx="4945585" cy="178510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5500" b="1" dirty="0">
                <a:solidFill>
                  <a:schemeClr val="bg1"/>
                </a:solidFill>
                <a:latin typeface="Brandon Grotesque Black" charset="0"/>
                <a:ea typeface="Brandon Grotesque Black" charset="0"/>
                <a:cs typeface="Brandon Grotesque Black" charset="0"/>
              </a:rPr>
              <a:t>L’IMPRESSION</a:t>
            </a:r>
          </a:p>
          <a:p>
            <a:r>
              <a:rPr lang="fr-FR" sz="5500" b="1" dirty="0">
                <a:solidFill>
                  <a:schemeClr val="bg1"/>
                </a:solidFill>
                <a:latin typeface="Brandon Grotesque Black" charset="0"/>
                <a:ea typeface="Brandon Grotesque Black" charset="0"/>
                <a:cs typeface="Brandon Grotesque Black" charset="0"/>
              </a:rPr>
              <a:t>3D</a:t>
            </a:r>
          </a:p>
        </p:txBody>
      </p:sp>
      <p:sp>
        <p:nvSpPr>
          <p:cNvPr id="21" name="Triangle 20"/>
          <p:cNvSpPr/>
          <p:nvPr/>
        </p:nvSpPr>
        <p:spPr>
          <a:xfrm>
            <a:off x="0" y="350"/>
            <a:ext cx="5183538" cy="8388000"/>
          </a:xfrm>
          <a:prstGeom prst="triangl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6283126" y="6487193"/>
            <a:ext cx="18739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400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Bonjour</a:t>
            </a:r>
            <a:r>
              <a:rPr lang="fr-FR" sz="3400" b="1" dirty="0">
                <a:solidFill>
                  <a:srgbClr val="FFAB40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176205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8687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Réalisations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27820" y="2280812"/>
            <a:ext cx="3275256" cy="81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Des formes géométriques</a:t>
            </a:r>
          </a:p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complexes et imbriquées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207733" y="3746646"/>
            <a:ext cx="2895343" cy="818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Des pièces mécaniques</a:t>
            </a:r>
          </a:p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d’un seul tenant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38" y="1214208"/>
            <a:ext cx="10458524" cy="5882920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28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2A32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Réalisations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27820" y="2280812"/>
            <a:ext cx="3275256" cy="81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Des formes géométriques</a:t>
            </a:r>
          </a:p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complexes et imbriquées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207733" y="3746646"/>
            <a:ext cx="2895343" cy="818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Des pièces mécaniques</a:t>
            </a:r>
          </a:p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d’un seul tenant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711075" y="5368701"/>
            <a:ext cx="2392001" cy="818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Des objets uniques</a:t>
            </a:r>
          </a:p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très travaillés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38" y="0"/>
            <a:ext cx="11154295" cy="8383483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56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222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Réalisations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27820" y="2280812"/>
            <a:ext cx="3275256" cy="81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Des formes géométriques</a:t>
            </a:r>
          </a:p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complexes et imbriquées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207733" y="3746646"/>
            <a:ext cx="2895343" cy="818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Des pièces mécaniques</a:t>
            </a:r>
          </a:p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d’un seul tenant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899076" y="6799933"/>
            <a:ext cx="3204000" cy="81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Des pièces d’avions</a:t>
            </a:r>
          </a:p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ou de voitures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1711075" y="5368701"/>
            <a:ext cx="2392001" cy="818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Des objets uniques</a:t>
            </a:r>
          </a:p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très travaillés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38" y="1224000"/>
            <a:ext cx="8388000" cy="6304357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89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9218" y="2456915"/>
            <a:ext cx="3275256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Avantages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potentiel exploité</a:t>
            </a:r>
          </a:p>
          <a:p>
            <a:pPr algn="ctr"/>
            <a:r>
              <a:rPr lang="fr-FR" dirty="0"/>
              <a:t>dans l’industrie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5183539" y="1224000"/>
            <a:ext cx="838799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dirty="0"/>
              <a:t>3 Mots :</a:t>
            </a:r>
          </a:p>
          <a:p>
            <a:pPr algn="ctr"/>
            <a:endParaRPr lang="fr-FR" sz="8000" dirty="0"/>
          </a:p>
          <a:p>
            <a:pPr algn="ctr"/>
            <a:r>
              <a:rPr lang="fr-FR" sz="8000" dirty="0"/>
              <a:t>Simplicité</a:t>
            </a:r>
          </a:p>
          <a:p>
            <a:pPr algn="ctr"/>
            <a:r>
              <a:rPr lang="fr-FR" sz="8000" dirty="0"/>
              <a:t>Rapidité</a:t>
            </a:r>
          </a:p>
          <a:p>
            <a:pPr algn="ctr"/>
            <a:r>
              <a:rPr lang="fr-FR" sz="8000" dirty="0"/>
              <a:t>Economies</a:t>
            </a:r>
          </a:p>
        </p:txBody>
      </p:sp>
    </p:spTree>
    <p:extLst>
      <p:ext uri="{BB962C8B-B14F-4D97-AF65-F5344CB8AC3E}">
        <p14:creationId xmlns:p14="http://schemas.microsoft.com/office/powerpoint/2010/main" val="140334265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aphicFrame>
        <p:nvGraphicFramePr>
          <p:cNvPr id="4" name="Graphique 3"/>
          <p:cNvGraphicFramePr/>
          <p:nvPr/>
        </p:nvGraphicFramePr>
        <p:xfrm>
          <a:off x="4853692" y="157163"/>
          <a:ext cx="9047692" cy="7929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89218" y="3966755"/>
            <a:ext cx="3275256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Position</a:t>
            </a:r>
          </a:p>
        </p:txBody>
      </p:sp>
      <p:sp>
        <p:nvSpPr>
          <p:cNvPr id="7" name="Ellipse 6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89218" y="2456915"/>
            <a:ext cx="3275256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Avantages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potentiel exploité</a:t>
            </a:r>
          </a:p>
          <a:p>
            <a:pPr algn="ctr"/>
            <a:r>
              <a:rPr lang="fr-FR" dirty="0"/>
              <a:t>dans l’industrie</a:t>
            </a:r>
          </a:p>
        </p:txBody>
      </p:sp>
    </p:spTree>
    <p:extLst>
      <p:ext uri="{BB962C8B-B14F-4D97-AF65-F5344CB8AC3E}">
        <p14:creationId xmlns:p14="http://schemas.microsoft.com/office/powerpoint/2010/main" val="2655953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graphicFrame>
        <p:nvGraphicFramePr>
          <p:cNvPr id="4" name="Graphique 3"/>
          <p:cNvGraphicFramePr/>
          <p:nvPr>
            <p:extLst>
              <p:ext uri="{D42A27DB-BD31-4B8C-83A1-F6EECF244321}">
                <p14:modId xmlns:p14="http://schemas.microsoft.com/office/powerpoint/2010/main" val="3840934739"/>
              </p:ext>
            </p:extLst>
          </p:nvPr>
        </p:nvGraphicFramePr>
        <p:xfrm>
          <a:off x="4853692" y="157163"/>
          <a:ext cx="9047692" cy="7929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89218" y="5478755"/>
            <a:ext cx="3275256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Source d’emploi</a:t>
            </a:r>
          </a:p>
        </p:txBody>
      </p:sp>
      <p:sp>
        <p:nvSpPr>
          <p:cNvPr id="17" name="Ellipse 16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789218" y="3966755"/>
            <a:ext cx="3275256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Position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789218" y="2456915"/>
            <a:ext cx="3275256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Avantages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potentiel exploité</a:t>
            </a:r>
          </a:p>
          <a:p>
            <a:pPr algn="ctr"/>
            <a:r>
              <a:rPr lang="fr-FR" dirty="0"/>
              <a:t>dans l’industrie</a:t>
            </a:r>
          </a:p>
        </p:txBody>
      </p:sp>
    </p:spTree>
    <p:extLst>
      <p:ext uri="{BB962C8B-B14F-4D97-AF65-F5344CB8AC3E}">
        <p14:creationId xmlns:p14="http://schemas.microsoft.com/office/powerpoint/2010/main" val="227356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89218" y="5478755"/>
            <a:ext cx="3275256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Source d’emploi</a:t>
            </a:r>
          </a:p>
        </p:txBody>
      </p:sp>
      <p:sp>
        <p:nvSpPr>
          <p:cNvPr id="16" name="Ellipse 15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89218" y="3966755"/>
            <a:ext cx="3275256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Position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789218" y="2456915"/>
            <a:ext cx="3275256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Avantages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Un potentiel exploité</a:t>
            </a:r>
          </a:p>
          <a:p>
            <a:pPr algn="ctr"/>
            <a:r>
              <a:rPr lang="fr-FR" dirty="0"/>
              <a:t>dans l’industrie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789218" y="6990755"/>
            <a:ext cx="3275256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Marché croissant</a:t>
            </a:r>
          </a:p>
        </p:txBody>
      </p:sp>
      <p:graphicFrame>
        <p:nvGraphicFramePr>
          <p:cNvPr id="6" name="Graphique 5"/>
          <p:cNvGraphicFramePr/>
          <p:nvPr>
            <p:extLst>
              <p:ext uri="{D42A27DB-BD31-4B8C-83A1-F6EECF244321}">
                <p14:modId xmlns:p14="http://schemas.microsoft.com/office/powerpoint/2010/main" val="3708236515"/>
              </p:ext>
            </p:extLst>
          </p:nvPr>
        </p:nvGraphicFramePr>
        <p:xfrm>
          <a:off x="6407538" y="385763"/>
          <a:ext cx="6451212" cy="7724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90089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00498"/>
      </p:ext>
    </p:extLst>
  </p:cSld>
  <p:clrMapOvr>
    <a:masterClrMapping/>
  </p:clrMapOvr>
  <p:transition spd="slow" advClick="0" advTm="10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50"/>
            <a:ext cx="13571538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89824"/>
      </p:ext>
    </p:extLst>
  </p:cSld>
  <p:clrMapOvr>
    <a:masterClrMapping/>
  </p:clrMapOvr>
  <p:transition spd="slow" advClick="0" advTm="100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571538" cy="838835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625" dirty="0"/>
          </a:p>
        </p:txBody>
      </p:sp>
      <p:sp>
        <p:nvSpPr>
          <p:cNvPr id="4" name="ZoneTexte 3"/>
          <p:cNvSpPr txBox="1"/>
          <p:nvPr/>
        </p:nvSpPr>
        <p:spPr>
          <a:xfrm>
            <a:off x="2" y="949230"/>
            <a:ext cx="13571536" cy="197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245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Modélisation</a:t>
            </a:r>
          </a:p>
        </p:txBody>
      </p:sp>
      <p:sp>
        <p:nvSpPr>
          <p:cNvPr id="5" name="Ellipse 4"/>
          <p:cNvSpPr/>
          <p:nvPr/>
        </p:nvSpPr>
        <p:spPr>
          <a:xfrm>
            <a:off x="4681914" y="3277137"/>
            <a:ext cx="4207711" cy="42077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625"/>
          </a:p>
        </p:txBody>
      </p:sp>
      <p:grpSp>
        <p:nvGrpSpPr>
          <p:cNvPr id="29" name="Groupe 28"/>
          <p:cNvGrpSpPr/>
          <p:nvPr/>
        </p:nvGrpSpPr>
        <p:grpSpPr>
          <a:xfrm>
            <a:off x="5514902" y="4181974"/>
            <a:ext cx="2581135" cy="2400583"/>
            <a:chOff x="4884575" y="3545813"/>
            <a:chExt cx="2318764" cy="2156565"/>
          </a:xfrm>
        </p:grpSpPr>
        <p:sp>
          <p:nvSpPr>
            <p:cNvPr id="16" name="Rectangle 15"/>
            <p:cNvSpPr/>
            <p:nvPr/>
          </p:nvSpPr>
          <p:spPr>
            <a:xfrm>
              <a:off x="4899804" y="4071666"/>
              <a:ext cx="1620000" cy="1620000"/>
            </a:xfrm>
            <a:prstGeom prst="rect">
              <a:avLst/>
            </a:prstGeom>
            <a:noFill/>
            <a:ln w="76200">
              <a:solidFill>
                <a:srgbClr val="F44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625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69791" y="3551207"/>
              <a:ext cx="1620000" cy="1620000"/>
            </a:xfrm>
            <a:prstGeom prst="rect">
              <a:avLst/>
            </a:prstGeom>
            <a:noFill/>
            <a:ln w="76200">
              <a:solidFill>
                <a:srgbClr val="F44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625"/>
            </a:p>
          </p:txBody>
        </p:sp>
        <p:cxnSp>
          <p:nvCxnSpPr>
            <p:cNvPr id="20" name="Connecteur droit 19"/>
            <p:cNvCxnSpPr/>
            <p:nvPr/>
          </p:nvCxnSpPr>
          <p:spPr>
            <a:xfrm flipV="1">
              <a:off x="4884575" y="3545813"/>
              <a:ext cx="673894" cy="520460"/>
            </a:xfrm>
            <a:prstGeom prst="line">
              <a:avLst/>
            </a:prstGeom>
            <a:ln w="76200">
              <a:solidFill>
                <a:srgbClr val="F44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/>
            <p:nvPr/>
          </p:nvCxnSpPr>
          <p:spPr>
            <a:xfrm flipV="1">
              <a:off x="6501971" y="3570005"/>
              <a:ext cx="673894" cy="520460"/>
            </a:xfrm>
            <a:prstGeom prst="line">
              <a:avLst/>
            </a:prstGeom>
            <a:ln w="76200">
              <a:solidFill>
                <a:srgbClr val="F44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 flipV="1">
              <a:off x="4900569" y="5155554"/>
              <a:ext cx="673894" cy="520460"/>
            </a:xfrm>
            <a:prstGeom prst="line">
              <a:avLst/>
            </a:prstGeom>
            <a:ln w="76200">
              <a:solidFill>
                <a:srgbClr val="F44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6529445" y="5181918"/>
              <a:ext cx="673894" cy="520460"/>
            </a:xfrm>
            <a:prstGeom prst="line">
              <a:avLst/>
            </a:prstGeom>
            <a:ln w="76200">
              <a:solidFill>
                <a:srgbClr val="F44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01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276129" y="3409520"/>
            <a:ext cx="42028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dirty="0">
                <a:latin typeface="Brandon Grotesque Black" panose="020B0A03020203060202" pitchFamily="34" charset="0"/>
                <a:ea typeface="Brandon Grotesque" charset="0"/>
                <a:cs typeface="Brandon Grotesque" charset="0"/>
              </a:rPr>
              <a:t>L’Impression 3D</a:t>
            </a:r>
          </a:p>
          <a:p>
            <a:pPr algn="ctr"/>
            <a:r>
              <a:rPr lang="fr-FR" sz="4800" dirty="0">
                <a:latin typeface="Brandon Grotesque Black" panose="020B0A03020203060202" pitchFamily="34" charset="0"/>
                <a:ea typeface="Brandon Grotesque" charset="0"/>
                <a:cs typeface="Brandon Grotesque" charset="0"/>
              </a:rPr>
              <a:t>C’est quoi?</a:t>
            </a:r>
          </a:p>
        </p:txBody>
      </p:sp>
    </p:spTree>
    <p:extLst>
      <p:ext uri="{BB962C8B-B14F-4D97-AF65-F5344CB8AC3E}">
        <p14:creationId xmlns:p14="http://schemas.microsoft.com/office/powerpoint/2010/main" val="18723385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7180"/>
            <a:ext cx="13571538" cy="763399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625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3571538" cy="1832158"/>
          </a:xfrm>
          <a:prstGeom prst="rect">
            <a:avLst/>
          </a:prstGeom>
          <a:solidFill>
            <a:srgbClr val="F44336"/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625" dirty="0"/>
          </a:p>
        </p:txBody>
      </p:sp>
      <p:sp>
        <p:nvSpPr>
          <p:cNvPr id="3" name="ZoneTexte 2"/>
          <p:cNvSpPr txBox="1"/>
          <p:nvPr/>
        </p:nvSpPr>
        <p:spPr>
          <a:xfrm>
            <a:off x="135716" y="350786"/>
            <a:ext cx="12621530" cy="112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79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Des logiciels du plus simple ….</a:t>
            </a:r>
          </a:p>
        </p:txBody>
      </p:sp>
      <p:pic>
        <p:nvPicPr>
          <p:cNvPr id="3074" name="Picture 2" descr="https://pbs.twimg.com/profile_images/562391414797893632/7uGeOPE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1155" y="5255387"/>
            <a:ext cx="2140699" cy="214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3dhubs.s3-eu-west-1.amazonaws.com/s3fs-public/styles/medium/hubs3dpublic/pictures/picture-60457-1428915490.png?itok=BGOsri2s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45" b="100000" l="0" r="100000">
                        <a14:foregroundMark x1="11818" y1="86364" x2="11818" y2="86364"/>
                        <a14:foregroundMark x1="16818" y1="85909" x2="16818" y2="85909"/>
                        <a14:foregroundMark x1="31818" y1="85455" x2="31818" y2="85455"/>
                        <a14:foregroundMark x1="41818" y1="84091" x2="34545" y2="84091"/>
                        <a14:foregroundMark x1="45455" y1="85000" x2="45000" y2="93182"/>
                        <a14:foregroundMark x1="56364" y1="91818" x2="57727" y2="83636"/>
                        <a14:foregroundMark x1="71818" y1="85909" x2="71364" y2="88182"/>
                        <a14:foregroundMark x1="85455" y1="87273" x2="85000" y2="90909"/>
                        <a14:backgroundMark x1="98636" y1="35909" x2="98182" y2="4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87" y="2777644"/>
            <a:ext cx="2332608" cy="233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vignette2.wikia.nocookie.net/logopedia/images/d/d8/NOVO_Logo_SketchUp_PRo.png/revision/latest?cb=2012090220135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0371" y="3194292"/>
            <a:ext cx="5684546" cy="123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rs-online.com/designspark/assets/ds-assets/dsm/dsm_home_banner.jp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0877" y1="43605" x2="22105" y2="24419"/>
                        <a14:foregroundMark x1="27193" y1="49419" x2="23509" y2="69186"/>
                        <a14:foregroundMark x1="23509" y1="69186" x2="23509" y2="69186"/>
                        <a14:foregroundMark x1="78070" y1="66279" x2="75088" y2="66279"/>
                        <a14:foregroundMark x1="43684" y1="61047" x2="43509" y2="47674"/>
                        <a14:foregroundMark x1="61228" y1="58721" x2="62105" y2="54651"/>
                        <a14:foregroundMark x1="67544" y1="62791" x2="67544" y2="56977"/>
                        <a14:foregroundMark x1="73333" y1="61628" x2="73333" y2="54651"/>
                        <a14:foregroundMark x1="73158" y1="47093" x2="73158" y2="47093"/>
                        <a14:foregroundMark x1="86667" y1="63372" x2="86667" y2="51744"/>
                        <a14:foregroundMark x1="41404" y1="28488" x2="41754" y2="34302"/>
                        <a14:backgroundMark x1="34561" y1="13372" x2="44737" y2="13372"/>
                        <a14:backgroundMark x1="54035" y1="39535" x2="52281" y2="39535"/>
                        <a14:backgroundMark x1="77368" y1="59302" x2="77368" y2="59302"/>
                        <a14:backgroundMark x1="82456" y1="59302" x2="82456" y2="59302"/>
                        <a14:backgroundMark x1="63860" y1="61047" x2="63860" y2="61047"/>
                        <a14:backgroundMark x1="46667" y1="44767" x2="46667" y2="44767"/>
                        <a14:backgroundMark x1="49123" y1="48256" x2="46842" y2="41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5769" y="5413899"/>
            <a:ext cx="6043575" cy="182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21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7180"/>
            <a:ext cx="13571538" cy="763399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625" dirty="0"/>
          </a:p>
        </p:txBody>
      </p:sp>
      <p:sp>
        <p:nvSpPr>
          <p:cNvPr id="2" name="Rectangle 1"/>
          <p:cNvSpPr/>
          <p:nvPr/>
        </p:nvSpPr>
        <p:spPr>
          <a:xfrm>
            <a:off x="0" y="15986"/>
            <a:ext cx="13571538" cy="1832158"/>
          </a:xfrm>
          <a:prstGeom prst="rect">
            <a:avLst/>
          </a:prstGeom>
          <a:solidFill>
            <a:srgbClr val="F44336"/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625" dirty="0"/>
          </a:p>
        </p:txBody>
      </p:sp>
      <p:sp>
        <p:nvSpPr>
          <p:cNvPr id="3" name="ZoneTexte 2"/>
          <p:cNvSpPr txBox="1"/>
          <p:nvPr/>
        </p:nvSpPr>
        <p:spPr>
          <a:xfrm>
            <a:off x="485799" y="366772"/>
            <a:ext cx="12271446" cy="112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79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… au plus complet </a:t>
            </a:r>
          </a:p>
        </p:txBody>
      </p:sp>
      <p:pic>
        <p:nvPicPr>
          <p:cNvPr id="4098" name="Picture 2" descr="https://upload.wikimedia.org/wikipedia/commons/thumb/0/0c/Blender_logo_no_text.svg/2000px-Blender_logo_no_text.svg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474" y="2880868"/>
            <a:ext cx="2473271" cy="202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the3dshopworld.com/wp-content/uploads/2015/07/3DS-max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867" y="5614796"/>
            <a:ext cx="5587656" cy="176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en/thumb/d/d2/SolidWorks_Logo.svg/800px-SolidWorks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8381" y="3185691"/>
            <a:ext cx="7043628" cy="145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upload.wikimedia.org/wikipedia/fr/4/42/CATIA_Logotype_CMYK_NewBlueSteel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5389" y="5300532"/>
            <a:ext cx="5236566" cy="136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98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3571538" cy="838835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625" dirty="0"/>
          </a:p>
        </p:txBody>
      </p:sp>
      <p:sp>
        <p:nvSpPr>
          <p:cNvPr id="4" name="ZoneTexte 3"/>
          <p:cNvSpPr txBox="1"/>
          <p:nvPr/>
        </p:nvSpPr>
        <p:spPr>
          <a:xfrm>
            <a:off x="2" y="949230"/>
            <a:ext cx="13571536" cy="159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9796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Télécharger</a:t>
            </a:r>
          </a:p>
        </p:txBody>
      </p:sp>
      <p:sp>
        <p:nvSpPr>
          <p:cNvPr id="5" name="Ellipse 4"/>
          <p:cNvSpPr/>
          <p:nvPr/>
        </p:nvSpPr>
        <p:spPr>
          <a:xfrm>
            <a:off x="4681914" y="3277137"/>
            <a:ext cx="4207711" cy="42077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625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748" y="4247971"/>
            <a:ext cx="2266043" cy="226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77180"/>
            <a:ext cx="13571538" cy="763399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625" dirty="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13571538" cy="1832158"/>
          </a:xfrm>
          <a:prstGeom prst="rect">
            <a:avLst/>
          </a:prstGeom>
          <a:solidFill>
            <a:srgbClr val="3F51B5"/>
          </a:solidFill>
          <a:ln>
            <a:noFill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625" dirty="0"/>
          </a:p>
        </p:txBody>
      </p:sp>
      <p:sp>
        <p:nvSpPr>
          <p:cNvPr id="3" name="ZoneTexte 2"/>
          <p:cNvSpPr txBox="1"/>
          <p:nvPr/>
        </p:nvSpPr>
        <p:spPr>
          <a:xfrm>
            <a:off x="310851" y="727966"/>
            <a:ext cx="12271446" cy="1120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79" dirty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Des bibliothèques diverses …</a:t>
            </a:r>
          </a:p>
        </p:txBody>
      </p:sp>
      <p:pic>
        <p:nvPicPr>
          <p:cNvPr id="6146" name="Picture 2" descr="https://3dprint.com/wp-content/uploads/2015/07/3dp_buggy_thingiverse_logo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712" y="2848127"/>
            <a:ext cx="4446464" cy="444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blog.grabcad.com/wp-content/uploads/2011/03/grabcad-log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792" b="69128" l="5513" r="94106">
                        <a14:foregroundMark x1="7414" y1="53691" x2="8175" y2="30872"/>
                        <a14:foregroundMark x1="21103" y1="34228" x2="21103" y2="51678"/>
                        <a14:foregroundMark x1="33270" y1="61745" x2="35741" y2="34899"/>
                        <a14:foregroundMark x1="46008" y1="32886" x2="46198" y2="53691"/>
                        <a14:foregroundMark x1="58175" y1="35570" x2="58175" y2="55034"/>
                        <a14:foregroundMark x1="71103" y1="55034" x2="72814" y2="42282"/>
                        <a14:backgroundMark x1="87452" y1="50336" x2="88783" y2="38926"/>
                        <a14:backgroundMark x1="74335" y1="46980" x2="74525" y2="41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2748" y="3297125"/>
            <a:ext cx="5577054" cy="15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olivierhuard.com/wp-content/uploads/2014/02/Logo-Cults_horizont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2193" y="5124930"/>
            <a:ext cx="4435457" cy="161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13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50"/>
            <a:ext cx="13571538" cy="838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69" y="2018267"/>
            <a:ext cx="6400800" cy="605024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540662" y="253810"/>
            <a:ext cx="1069690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800" b="1" dirty="0">
                <a:latin typeface="Brandon Grotesque Medium" panose="020B0603020203060202" pitchFamily="34" charset="0"/>
                <a:ea typeface="Brandon Grotesque" charset="0"/>
                <a:cs typeface="Brandon Grotesque" charset="0"/>
              </a:rPr>
              <a:t>Marché des imprimantes 3D </a:t>
            </a:r>
          </a:p>
        </p:txBody>
      </p:sp>
    </p:spTree>
    <p:extLst>
      <p:ext uri="{BB962C8B-B14F-4D97-AF65-F5344CB8AC3E}">
        <p14:creationId xmlns:p14="http://schemas.microsoft.com/office/powerpoint/2010/main" val="21215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50"/>
            <a:ext cx="13571538" cy="838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369" y="2018267"/>
            <a:ext cx="6400800" cy="6050249"/>
          </a:xfrm>
          <a:prstGeom prst="rect">
            <a:avLst/>
          </a:prstGeom>
        </p:spPr>
      </p:pic>
      <p:sp>
        <p:nvSpPr>
          <p:cNvPr id="37" name="Ellipse 36"/>
          <p:cNvSpPr/>
          <p:nvPr/>
        </p:nvSpPr>
        <p:spPr>
          <a:xfrm>
            <a:off x="4677751" y="6195953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4881564" y="5403391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5505340" y="6375953"/>
            <a:ext cx="360000" cy="36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540662" y="253810"/>
            <a:ext cx="1069690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800" b="1" dirty="0">
                <a:latin typeface="Brandon Grotesque Medium" panose="020B0603020203060202" pitchFamily="34" charset="0"/>
                <a:ea typeface="Brandon Grotesque" charset="0"/>
                <a:cs typeface="Brandon Grotesque" charset="0"/>
              </a:rPr>
              <a:t>Marché des imprimantes 3D </a:t>
            </a:r>
          </a:p>
        </p:txBody>
      </p:sp>
    </p:spTree>
    <p:extLst>
      <p:ext uri="{BB962C8B-B14F-4D97-AF65-F5344CB8AC3E}">
        <p14:creationId xmlns:p14="http://schemas.microsoft.com/office/powerpoint/2010/main" val="392144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3decouverte.com/35-large_default/dagoma-discovery-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788" y="2182809"/>
            <a:ext cx="4362450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039812" y="6982491"/>
            <a:ext cx="43624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Brandon Grotesque Medium" panose="020B0603020203060202" pitchFamily="34" charset="0"/>
              </a:rPr>
              <a:t>299€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39813" y="589427"/>
            <a:ext cx="43624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Brandon Grotesque Medium" panose="020B0603020203060202" pitchFamily="34" charset="0"/>
              </a:rPr>
              <a:t>Discovery200</a:t>
            </a:r>
          </a:p>
          <a:p>
            <a:pPr algn="ctr"/>
            <a:r>
              <a:rPr lang="fr-FR" sz="2400" dirty="0">
                <a:latin typeface="Brandon Grotesque Medium" panose="020B0603020203060202" pitchFamily="34" charset="0"/>
              </a:rPr>
              <a:t>By DAGOMA</a:t>
            </a:r>
          </a:p>
        </p:txBody>
      </p:sp>
      <p:pic>
        <p:nvPicPr>
          <p:cNvPr id="4100" name="Picture 4" descr="http://image.darty.com/informatique/imprimante_scanner/imprimante/xyz_printing_da_vinci_junior_k1506034131878A_1030122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5534" y="2182810"/>
            <a:ext cx="6564854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895534" y="6978393"/>
            <a:ext cx="6564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Brandon Grotesque Medium" panose="020B0603020203060202" pitchFamily="34" charset="0"/>
              </a:rPr>
              <a:t>340€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892358" y="589426"/>
            <a:ext cx="65680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latin typeface="Brandon Grotesque Medium" panose="020B0603020203060202" pitchFamily="34" charset="0"/>
              </a:rPr>
              <a:t>Da Vinci Junior</a:t>
            </a:r>
          </a:p>
          <a:p>
            <a:pPr algn="ctr"/>
            <a:r>
              <a:rPr lang="fr-FR" sz="2400" dirty="0">
                <a:latin typeface="Brandon Grotesque Medium" panose="020B0603020203060202" pitchFamily="34" charset="0"/>
              </a:rPr>
              <a:t>By XYZ Printing</a:t>
            </a:r>
          </a:p>
        </p:txBody>
      </p:sp>
    </p:spTree>
    <p:extLst>
      <p:ext uri="{BB962C8B-B14F-4D97-AF65-F5344CB8AC3E}">
        <p14:creationId xmlns:p14="http://schemas.microsoft.com/office/powerpoint/2010/main" val="116254034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50"/>
            <a:ext cx="13571538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592446" y="1222388"/>
            <a:ext cx="103866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>
                <a:latin typeface="Brandon Grotesque Black" panose="020B0A03020203060202" pitchFamily="34" charset="0"/>
                <a:ea typeface="Brandon Grotesque" charset="0"/>
                <a:cs typeface="Brandon Grotesque" charset="0"/>
              </a:rPr>
              <a:t>Imprimer ce n’est pas compliqué</a:t>
            </a:r>
          </a:p>
          <a:p>
            <a:pPr algn="ctr"/>
            <a:r>
              <a:rPr lang="fr-FR" sz="6000" dirty="0">
                <a:latin typeface="Brandon Grotesque Black" panose="020B0A03020203060202" pitchFamily="34" charset="0"/>
                <a:ea typeface="Brandon Grotesque" charset="0"/>
                <a:cs typeface="Brandon Grotesque" charset="0"/>
              </a:rPr>
              <a:t>Vous aussi vous pouvez!</a:t>
            </a:r>
          </a:p>
        </p:txBody>
      </p:sp>
      <p:pic>
        <p:nvPicPr>
          <p:cNvPr id="8194" name="Picture 2" descr="Afficher l'image d'origin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83417"/>
            <a:ext cx="13571538" cy="400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26367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066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Triangle 7"/>
          <p:cNvSpPr/>
          <p:nvPr/>
        </p:nvSpPr>
        <p:spPr>
          <a:xfrm flipV="1">
            <a:off x="0" y="350"/>
            <a:ext cx="13571538" cy="8388000"/>
          </a:xfrm>
          <a:prstGeom prst="triangle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3538" y="5796350"/>
            <a:ext cx="1980000" cy="1980000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6302859" y="7311345"/>
            <a:ext cx="2486578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2100" dirty="0">
                <a:latin typeface="Brandon Grotesque Light" charset="0"/>
                <a:ea typeface="Brandon Grotesque Light" charset="0"/>
                <a:cs typeface="Brandon Grotesque Light" charset="0"/>
              </a:rPr>
              <a:t>BAPTISTE MEFTAHI</a:t>
            </a:r>
          </a:p>
          <a:p>
            <a:r>
              <a:rPr lang="fr-FR" sz="2100" dirty="0">
                <a:latin typeface="Brandon Grotesque Light" charset="0"/>
                <a:ea typeface="Brandon Grotesque Light" charset="0"/>
                <a:cs typeface="Brandon Grotesque Light" charset="0"/>
              </a:rPr>
              <a:t>@</a:t>
            </a:r>
            <a:r>
              <a:rPr lang="fr-FR" sz="2100" dirty="0" err="1">
                <a:latin typeface="Brandon Grotesque Light" charset="0"/>
                <a:ea typeface="Brandon Grotesque Light" charset="0"/>
                <a:cs typeface="Brandon Grotesque Light" charset="0"/>
              </a:rPr>
              <a:t>baptme</a:t>
            </a:r>
            <a:endParaRPr lang="fr-FR" sz="2100" dirty="0">
              <a:latin typeface="Brandon Grotesque Light" charset="0"/>
              <a:ea typeface="Brandon Grotesque Light" charset="0"/>
              <a:cs typeface="Brandon Grotesque Light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 rot="19680000">
            <a:off x="1768223" y="-503848"/>
            <a:ext cx="3966150" cy="60170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sz="5500" b="1" dirty="0">
                <a:solidFill>
                  <a:schemeClr val="bg1"/>
                </a:solidFill>
                <a:latin typeface="Brandon Grotesque Black" charset="0"/>
                <a:ea typeface="Brandon Grotesque Black" charset="0"/>
                <a:cs typeface="Brandon Grotesque Black" charset="0"/>
              </a:rPr>
              <a:t>UN</a:t>
            </a:r>
          </a:p>
          <a:p>
            <a:r>
              <a:rPr lang="fr-FR" sz="5500" b="1" dirty="0">
                <a:solidFill>
                  <a:schemeClr val="bg1"/>
                </a:solidFill>
                <a:latin typeface="Brandon Grotesque Black" charset="0"/>
                <a:ea typeface="Brandon Grotesque Black" charset="0"/>
                <a:cs typeface="Brandon Grotesque Black" charset="0"/>
              </a:rPr>
              <a:t>OBJET</a:t>
            </a:r>
          </a:p>
          <a:p>
            <a:r>
              <a:rPr lang="fr-FR" sz="5500" b="1" dirty="0">
                <a:solidFill>
                  <a:schemeClr val="bg1"/>
                </a:solidFill>
                <a:latin typeface="Brandon Grotesque Black" charset="0"/>
                <a:ea typeface="Brandon Grotesque Black" charset="0"/>
                <a:cs typeface="Brandon Grotesque Black" charset="0"/>
              </a:rPr>
              <a:t>CONNECTÉ</a:t>
            </a:r>
          </a:p>
          <a:p>
            <a:r>
              <a:rPr lang="fr-FR" sz="5500" b="1" dirty="0">
                <a:solidFill>
                  <a:schemeClr val="bg1"/>
                </a:solidFill>
                <a:latin typeface="Brandon Grotesque Black" charset="0"/>
                <a:ea typeface="Brandon Grotesque Black" charset="0"/>
                <a:cs typeface="Brandon Grotesque Black" charset="0"/>
              </a:rPr>
              <a:t>POUR</a:t>
            </a:r>
          </a:p>
          <a:p>
            <a:r>
              <a:rPr lang="fr-FR" sz="5500" b="1" dirty="0">
                <a:solidFill>
                  <a:schemeClr val="bg1"/>
                </a:solidFill>
                <a:latin typeface="Brandon Grotesque Black" charset="0"/>
                <a:ea typeface="Brandon Grotesque Black" charset="0"/>
                <a:cs typeface="Brandon Grotesque Black" charset="0"/>
              </a:rPr>
              <a:t>MOINS</a:t>
            </a:r>
          </a:p>
          <a:p>
            <a:r>
              <a:rPr lang="fr-FR" sz="5500" b="1" dirty="0">
                <a:solidFill>
                  <a:schemeClr val="bg1"/>
                </a:solidFill>
                <a:latin typeface="Brandon Grotesque Black" charset="0"/>
                <a:ea typeface="Brandon Grotesque Black" charset="0"/>
                <a:cs typeface="Brandon Grotesque Black" charset="0"/>
              </a:rPr>
              <a:t>DE</a:t>
            </a:r>
          </a:p>
          <a:p>
            <a:r>
              <a:rPr lang="fr-FR" sz="5500" b="1" dirty="0">
                <a:solidFill>
                  <a:schemeClr val="bg1"/>
                </a:solidFill>
                <a:latin typeface="Brandon Grotesque Black" charset="0"/>
                <a:ea typeface="Brandon Grotesque Black" charset="0"/>
                <a:cs typeface="Brandon Grotesque Black" charset="0"/>
              </a:rPr>
              <a:t>15€</a:t>
            </a:r>
          </a:p>
        </p:txBody>
      </p:sp>
      <p:sp>
        <p:nvSpPr>
          <p:cNvPr id="21" name="Triangle 20"/>
          <p:cNvSpPr/>
          <p:nvPr/>
        </p:nvSpPr>
        <p:spPr>
          <a:xfrm>
            <a:off x="0" y="350"/>
            <a:ext cx="5183538" cy="8388000"/>
          </a:xfrm>
          <a:prstGeom prst="triangl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6283126" y="6487193"/>
            <a:ext cx="18739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400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Bonjour</a:t>
            </a:r>
            <a:r>
              <a:rPr lang="fr-FR" sz="3400" b="1" dirty="0">
                <a:solidFill>
                  <a:srgbClr val="FFAB40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6291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://www.primante3d.com/wp-content/uploads/2013/08/impression-SL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0093" y="-350"/>
            <a:ext cx="13571538" cy="838835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5183538" cy="83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396886" y="2454755"/>
            <a:ext cx="27061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Photo polymérisation</a:t>
            </a:r>
          </a:p>
        </p:txBody>
      </p:sp>
    </p:spTree>
    <p:extLst>
      <p:ext uri="{BB962C8B-B14F-4D97-AF65-F5344CB8AC3E}">
        <p14:creationId xmlns:p14="http://schemas.microsoft.com/office/powerpoint/2010/main" val="181003016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</p:spTree>
    <p:extLst>
      <p:ext uri="{BB962C8B-B14F-4D97-AF65-F5344CB8AC3E}">
        <p14:creationId xmlns:p14="http://schemas.microsoft.com/office/powerpoint/2010/main" val="84421983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</p:spTree>
    <p:extLst>
      <p:ext uri="{BB962C8B-B14F-4D97-AF65-F5344CB8AC3E}">
        <p14:creationId xmlns:p14="http://schemas.microsoft.com/office/powerpoint/2010/main" val="432717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90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950195" y="3966754"/>
            <a:ext cx="1152881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Internet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  <p:cxnSp>
        <p:nvCxnSpPr>
          <p:cNvPr id="40" name="Connecteur droit 39"/>
          <p:cNvCxnSpPr>
            <a:stCxn id="11" idx="4"/>
            <a:endCxn id="13" idx="0"/>
          </p:cNvCxnSpPr>
          <p:nvPr/>
        </p:nvCxnSpPr>
        <p:spPr>
          <a:xfrm>
            <a:off x="5183538" y="1782350"/>
            <a:ext cx="0" cy="4824000"/>
          </a:xfrm>
          <a:prstGeom prst="line">
            <a:avLst/>
          </a:prstGeom>
          <a:ln w="50800">
            <a:solidFill>
              <a:srgbClr val="90A4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33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</p:spTree>
    <p:extLst>
      <p:ext uri="{BB962C8B-B14F-4D97-AF65-F5344CB8AC3E}">
        <p14:creationId xmlns:p14="http://schemas.microsoft.com/office/powerpoint/2010/main" val="189528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</p:spTree>
    <p:extLst>
      <p:ext uri="{BB962C8B-B14F-4D97-AF65-F5344CB8AC3E}">
        <p14:creationId xmlns:p14="http://schemas.microsoft.com/office/powerpoint/2010/main" val="143291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47686" y="3966754"/>
            <a:ext cx="16553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Service Web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</p:spTree>
    <p:extLst>
      <p:ext uri="{BB962C8B-B14F-4D97-AF65-F5344CB8AC3E}">
        <p14:creationId xmlns:p14="http://schemas.microsoft.com/office/powerpoint/2010/main" val="900339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47686" y="3966754"/>
            <a:ext cx="16553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Service Web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271414" y="2441944"/>
            <a:ext cx="4150962" cy="4680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</p:spTree>
    <p:extLst>
      <p:ext uri="{BB962C8B-B14F-4D97-AF65-F5344CB8AC3E}">
        <p14:creationId xmlns:p14="http://schemas.microsoft.com/office/powerpoint/2010/main" val="729534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5090088" y="1307672"/>
            <a:ext cx="4714312" cy="180000"/>
          </a:xfrm>
          <a:prstGeom prst="rect">
            <a:avLst/>
          </a:prstGeom>
          <a:solidFill>
            <a:srgbClr val="90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47686" y="3966754"/>
            <a:ext cx="16553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Service Web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271414" y="2441944"/>
            <a:ext cx="4150962" cy="4680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98376" y="2070350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  <p:sp>
        <p:nvSpPr>
          <p:cNvPr id="24" name="Ellipse 23"/>
          <p:cNvSpPr/>
          <p:nvPr/>
        </p:nvSpPr>
        <p:spPr>
          <a:xfrm>
            <a:off x="8363178" y="1026704"/>
            <a:ext cx="1980000" cy="1980000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</a:t>
            </a:r>
          </a:p>
        </p:txBody>
      </p:sp>
    </p:spTree>
    <p:extLst>
      <p:ext uri="{BB962C8B-B14F-4D97-AF65-F5344CB8AC3E}">
        <p14:creationId xmlns:p14="http://schemas.microsoft.com/office/powerpoint/2010/main" val="1814937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47686" y="3966754"/>
            <a:ext cx="16553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Service Web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271414" y="2441944"/>
            <a:ext cx="4150962" cy="4680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5565944" y="4104348"/>
            <a:ext cx="5400000" cy="180000"/>
          </a:xfrm>
          <a:prstGeom prst="rect">
            <a:avLst/>
          </a:prstGeom>
          <a:solidFill>
            <a:srgbClr val="90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  <p:sp>
        <p:nvSpPr>
          <p:cNvPr id="24" name="Ellipse 23"/>
          <p:cNvSpPr/>
          <p:nvPr/>
        </p:nvSpPr>
        <p:spPr>
          <a:xfrm>
            <a:off x="8363178" y="1026704"/>
            <a:ext cx="1980000" cy="1980000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</a:t>
            </a:r>
          </a:p>
        </p:txBody>
      </p:sp>
      <p:sp>
        <p:nvSpPr>
          <p:cNvPr id="32" name="Ellipse 31"/>
          <p:cNvSpPr/>
          <p:nvPr/>
        </p:nvSpPr>
        <p:spPr>
          <a:xfrm>
            <a:off x="10586256" y="3196114"/>
            <a:ext cx="1980000" cy="1980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622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47686" y="3966754"/>
            <a:ext cx="16553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Service Web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271414" y="2441944"/>
            <a:ext cx="4150962" cy="4680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19178" y="2658217"/>
            <a:ext cx="468000" cy="1721773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8363178" y="1026704"/>
            <a:ext cx="1980000" cy="1980000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</a:t>
            </a:r>
          </a:p>
        </p:txBody>
      </p:sp>
      <p:sp>
        <p:nvSpPr>
          <p:cNvPr id="37" name="Rectangle 36"/>
          <p:cNvSpPr/>
          <p:nvPr/>
        </p:nvSpPr>
        <p:spPr>
          <a:xfrm rot="5400000">
            <a:off x="9781044" y="3047089"/>
            <a:ext cx="468000" cy="2389899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8387538" y="3204348"/>
            <a:ext cx="1980000" cy="1980000"/>
          </a:xfrm>
          <a:prstGeom prst="ellipse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μ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C.</a:t>
            </a:r>
            <a:endParaRPr lang="fr-FR" dirty="0">
              <a:solidFill>
                <a:schemeClr val="bg1"/>
              </a:solidFill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10586256" y="3196114"/>
            <a:ext cx="1980000" cy="1980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5577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www.sanatbazar.com/tech/images/sakht/4.3dprint-technology/6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40"/>
                    </a14:imgEffect>
                    <a14:imgEffect>
                      <a14:saturation sat="80000"/>
                    </a14:imgEffect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1300" y="17750"/>
            <a:ext cx="13571538" cy="8396794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5183538" cy="83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B0BEC5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396886" y="2454755"/>
            <a:ext cx="27061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Photo polymérisation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62949" y="3966754"/>
            <a:ext cx="374012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Impression par liage de poudre</a:t>
            </a:r>
          </a:p>
        </p:txBody>
      </p:sp>
    </p:spTree>
    <p:extLst>
      <p:ext uri="{BB962C8B-B14F-4D97-AF65-F5344CB8AC3E}">
        <p14:creationId xmlns:p14="http://schemas.microsoft.com/office/powerpoint/2010/main" val="1891705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47686" y="3966754"/>
            <a:ext cx="16553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Service Web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271414" y="2441944"/>
            <a:ext cx="4150962" cy="4680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  <p:sp>
        <p:nvSpPr>
          <p:cNvPr id="33" name="Ellipse 32"/>
          <p:cNvSpPr/>
          <p:nvPr/>
        </p:nvSpPr>
        <p:spPr>
          <a:xfrm>
            <a:off x="7721538" y="2537992"/>
            <a:ext cx="3312000" cy="33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9119178" y="2658217"/>
            <a:ext cx="468000" cy="3167643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8387538" y="5376728"/>
            <a:ext cx="1980000" cy="19800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Alim.</a:t>
            </a:r>
          </a:p>
        </p:txBody>
      </p:sp>
      <p:sp>
        <p:nvSpPr>
          <p:cNvPr id="24" name="Ellipse 23"/>
          <p:cNvSpPr/>
          <p:nvPr/>
        </p:nvSpPr>
        <p:spPr>
          <a:xfrm>
            <a:off x="8363178" y="1026704"/>
            <a:ext cx="1980000" cy="1980000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</a:t>
            </a:r>
          </a:p>
        </p:txBody>
      </p:sp>
      <p:sp>
        <p:nvSpPr>
          <p:cNvPr id="37" name="Rectangle 36"/>
          <p:cNvSpPr/>
          <p:nvPr/>
        </p:nvSpPr>
        <p:spPr>
          <a:xfrm rot="5400000">
            <a:off x="9781044" y="3047089"/>
            <a:ext cx="468000" cy="2389899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8387538" y="3204348"/>
            <a:ext cx="1980000" cy="1980000"/>
          </a:xfrm>
          <a:prstGeom prst="ellipse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μ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C.</a:t>
            </a:r>
            <a:endParaRPr lang="fr-FR" dirty="0">
              <a:solidFill>
                <a:schemeClr val="bg1"/>
              </a:solidFill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32" name="Ellipse 31"/>
          <p:cNvSpPr/>
          <p:nvPr/>
        </p:nvSpPr>
        <p:spPr>
          <a:xfrm>
            <a:off x="10586256" y="3196114"/>
            <a:ext cx="1980000" cy="1980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5410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47686" y="3966754"/>
            <a:ext cx="16553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Service Web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271414" y="2441944"/>
            <a:ext cx="4150962" cy="4680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  <p:sp>
        <p:nvSpPr>
          <p:cNvPr id="33" name="Ellipse 32"/>
          <p:cNvSpPr/>
          <p:nvPr/>
        </p:nvSpPr>
        <p:spPr>
          <a:xfrm>
            <a:off x="7721538" y="2537992"/>
            <a:ext cx="3312000" cy="33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9119178" y="2658217"/>
            <a:ext cx="468000" cy="3167643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8387538" y="5376728"/>
            <a:ext cx="1980000" cy="19800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Alim.</a:t>
            </a:r>
          </a:p>
        </p:txBody>
      </p:sp>
      <p:sp>
        <p:nvSpPr>
          <p:cNvPr id="24" name="Ellipse 23"/>
          <p:cNvSpPr/>
          <p:nvPr/>
        </p:nvSpPr>
        <p:spPr>
          <a:xfrm>
            <a:off x="8363178" y="1026704"/>
            <a:ext cx="1980000" cy="1980000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</a:t>
            </a:r>
          </a:p>
        </p:txBody>
      </p:sp>
      <p:sp>
        <p:nvSpPr>
          <p:cNvPr id="37" name="Rectangle 36"/>
          <p:cNvSpPr/>
          <p:nvPr/>
        </p:nvSpPr>
        <p:spPr>
          <a:xfrm rot="5400000">
            <a:off x="9781044" y="3047089"/>
            <a:ext cx="468000" cy="2389899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8387538" y="3204348"/>
            <a:ext cx="1980000" cy="1980000"/>
          </a:xfrm>
          <a:prstGeom prst="ellipse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μ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C.</a:t>
            </a:r>
            <a:endParaRPr lang="fr-FR" dirty="0">
              <a:solidFill>
                <a:schemeClr val="bg1"/>
              </a:solidFill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209538" y="3252038"/>
            <a:ext cx="1980000" cy="19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Boîtier</a:t>
            </a:r>
          </a:p>
        </p:txBody>
      </p:sp>
      <p:sp>
        <p:nvSpPr>
          <p:cNvPr id="32" name="Ellipse 31"/>
          <p:cNvSpPr/>
          <p:nvPr/>
        </p:nvSpPr>
        <p:spPr>
          <a:xfrm>
            <a:off x="10586256" y="3196114"/>
            <a:ext cx="1980000" cy="1980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0930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2</a:t>
            </a: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1</a:t>
            </a:r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3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Objectifs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4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407538" y="6990755"/>
            <a:ext cx="4213013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Communique avec un smartphone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6415938" y="2607155"/>
            <a:ext cx="181171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Moins de 15€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6568338" y="3966755"/>
            <a:ext cx="1444626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Autonome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6568338" y="5478757"/>
            <a:ext cx="3778599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Écran (En fonction du budget)</a:t>
            </a:r>
          </a:p>
        </p:txBody>
      </p:sp>
    </p:spTree>
    <p:extLst>
      <p:ext uri="{BB962C8B-B14F-4D97-AF65-F5344CB8AC3E}">
        <p14:creationId xmlns:p14="http://schemas.microsoft.com/office/powerpoint/2010/main" val="121575626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90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Projet</a:t>
            </a:r>
          </a:p>
        </p:txBody>
      </p:sp>
      <p:sp>
        <p:nvSpPr>
          <p:cNvPr id="13" name="Ellipse 12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 dirty="0">
              <a:solidFill>
                <a:schemeClr val="tx1"/>
              </a:solidFill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grpSp>
        <p:nvGrpSpPr>
          <p:cNvPr id="15" name="Grouper 14"/>
          <p:cNvGrpSpPr/>
          <p:nvPr/>
        </p:nvGrpSpPr>
        <p:grpSpPr>
          <a:xfrm>
            <a:off x="8996538" y="2592346"/>
            <a:ext cx="756000" cy="1224002"/>
            <a:chOff x="8996538" y="2592346"/>
            <a:chExt cx="756000" cy="1224002"/>
          </a:xfrm>
          <a:solidFill>
            <a:srgbClr val="F44336"/>
          </a:solidFill>
        </p:grpSpPr>
        <p:sp>
          <p:nvSpPr>
            <p:cNvPr id="6" name="Rectangle 5"/>
            <p:cNvSpPr/>
            <p:nvPr/>
          </p:nvSpPr>
          <p:spPr>
            <a:xfrm>
              <a:off x="8996538" y="2970346"/>
              <a:ext cx="756000" cy="84600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/>
            <p:cNvSpPr/>
            <p:nvPr/>
          </p:nvSpPr>
          <p:spPr>
            <a:xfrm>
              <a:off x="8996538" y="2592346"/>
              <a:ext cx="756000" cy="75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8765538" y="3816348"/>
            <a:ext cx="1224000" cy="1980000"/>
            <a:chOff x="8765538" y="3816348"/>
            <a:chExt cx="1224000" cy="1980000"/>
          </a:xfrm>
          <a:solidFill>
            <a:srgbClr val="3F51B5"/>
          </a:solidFill>
        </p:grpSpPr>
        <p:sp>
          <p:nvSpPr>
            <p:cNvPr id="4" name="Ellipse 3"/>
            <p:cNvSpPr/>
            <p:nvPr/>
          </p:nvSpPr>
          <p:spPr>
            <a:xfrm>
              <a:off x="8765538" y="4572348"/>
              <a:ext cx="1224000" cy="122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996538" y="3816348"/>
              <a:ext cx="756000" cy="11339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4" name="Grouper 23"/>
          <p:cNvGrpSpPr/>
          <p:nvPr/>
        </p:nvGrpSpPr>
        <p:grpSpPr>
          <a:xfrm>
            <a:off x="8996538" y="2831795"/>
            <a:ext cx="756000" cy="2730553"/>
            <a:chOff x="8996538" y="2831795"/>
            <a:chExt cx="756000" cy="2730553"/>
          </a:xfrm>
          <a:solidFill>
            <a:schemeClr val="bg1"/>
          </a:solidFill>
        </p:grpSpPr>
        <p:sp>
          <p:nvSpPr>
            <p:cNvPr id="17" name="Ellipse 16"/>
            <p:cNvSpPr/>
            <p:nvPr/>
          </p:nvSpPr>
          <p:spPr>
            <a:xfrm>
              <a:off x="8996538" y="4806348"/>
              <a:ext cx="756000" cy="7560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230538" y="2831795"/>
              <a:ext cx="288000" cy="28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230538" y="2970346"/>
              <a:ext cx="288000" cy="1978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6374357" y="7020348"/>
            <a:ext cx="6000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Thermomètre Connecté</a:t>
            </a:r>
          </a:p>
        </p:txBody>
      </p:sp>
    </p:spTree>
    <p:extLst>
      <p:ext uri="{BB962C8B-B14F-4D97-AF65-F5344CB8AC3E}">
        <p14:creationId xmlns:p14="http://schemas.microsoft.com/office/powerpoint/2010/main" val="121979672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47686" y="3966754"/>
            <a:ext cx="16553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Service Web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  <p:sp>
        <p:nvSpPr>
          <p:cNvPr id="33" name="Ellipse 32"/>
          <p:cNvSpPr/>
          <p:nvPr/>
        </p:nvSpPr>
        <p:spPr>
          <a:xfrm>
            <a:off x="7721538" y="2537992"/>
            <a:ext cx="3312000" cy="33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8387538" y="5376728"/>
            <a:ext cx="1980000" cy="1980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Alim.</a:t>
            </a:r>
          </a:p>
        </p:txBody>
      </p:sp>
      <p:sp>
        <p:nvSpPr>
          <p:cNvPr id="24" name="Ellipse 23"/>
          <p:cNvSpPr/>
          <p:nvPr/>
        </p:nvSpPr>
        <p:spPr>
          <a:xfrm>
            <a:off x="8363178" y="1026704"/>
            <a:ext cx="1980000" cy="1980000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</a:t>
            </a:r>
          </a:p>
        </p:txBody>
      </p:sp>
      <p:sp>
        <p:nvSpPr>
          <p:cNvPr id="30" name="Ellipse 29"/>
          <p:cNvSpPr/>
          <p:nvPr/>
        </p:nvSpPr>
        <p:spPr>
          <a:xfrm>
            <a:off x="8387538" y="3204348"/>
            <a:ext cx="1980000" cy="1980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tx1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μ</a:t>
            </a:r>
            <a:r>
              <a:rPr lang="fr-FR" dirty="0">
                <a:solidFill>
                  <a:schemeClr val="tx1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C.</a:t>
            </a:r>
          </a:p>
        </p:txBody>
      </p:sp>
      <p:sp>
        <p:nvSpPr>
          <p:cNvPr id="27" name="Ellipse 26"/>
          <p:cNvSpPr/>
          <p:nvPr/>
        </p:nvSpPr>
        <p:spPr>
          <a:xfrm>
            <a:off x="6209538" y="3252038"/>
            <a:ext cx="1980000" cy="1980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Boîtier</a:t>
            </a:r>
          </a:p>
        </p:txBody>
      </p:sp>
      <p:sp>
        <p:nvSpPr>
          <p:cNvPr id="32" name="Ellipse 31"/>
          <p:cNvSpPr/>
          <p:nvPr/>
        </p:nvSpPr>
        <p:spPr>
          <a:xfrm>
            <a:off x="10586256" y="3196114"/>
            <a:ext cx="1980000" cy="1980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Comm</a:t>
            </a:r>
            <a:r>
              <a:rPr lang="fr-F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Ellipse 24"/>
          <p:cNvSpPr/>
          <p:nvPr/>
        </p:nvSpPr>
        <p:spPr>
          <a:xfrm>
            <a:off x="4572594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661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Capteur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985" y="1602348"/>
            <a:ext cx="5184553" cy="518455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-1" y="2454755"/>
            <a:ext cx="4571539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 de température DHT11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0" y="7933161"/>
            <a:ext cx="518298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Budget Restant : 15,00€</a:t>
            </a:r>
          </a:p>
        </p:txBody>
      </p:sp>
      <p:sp>
        <p:nvSpPr>
          <p:cNvPr id="38" name="Ellipse 37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985" y="1602348"/>
            <a:ext cx="51840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72007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Capteur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985" y="1602348"/>
            <a:ext cx="5184553" cy="5184553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0" y="7933161"/>
            <a:ext cx="518298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Budget Restant : 13,47€</a:t>
            </a:r>
          </a:p>
        </p:txBody>
      </p:sp>
      <p:sp>
        <p:nvSpPr>
          <p:cNvPr id="11" name="Ellipse 10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1,53€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-1" y="2454755"/>
            <a:ext cx="4571539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 de température DHT11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985" y="1602348"/>
            <a:ext cx="5184000" cy="51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50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CFD8DC"/>
          </a:solidFill>
          <a:ln>
            <a:solidFill>
              <a:srgbClr val="CFD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CFD8DC"/>
          </a:solidFill>
          <a:ln>
            <a:solidFill>
              <a:srgbClr val="CFD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CFD8DC"/>
          </a:solidFill>
          <a:ln>
            <a:solidFill>
              <a:srgbClr val="CFD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CFD8DC"/>
          </a:solidFill>
          <a:ln>
            <a:solidFill>
              <a:srgbClr val="CFD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47686" y="3966754"/>
            <a:ext cx="16553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Service Web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19178" y="2658217"/>
            <a:ext cx="468000" cy="1950485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8387538" y="5376728"/>
            <a:ext cx="1980000" cy="1980000"/>
          </a:xfrm>
          <a:prstGeom prst="ellipse">
            <a:avLst/>
          </a:prstGeom>
          <a:solidFill>
            <a:srgbClr val="CFD8DC"/>
          </a:solidFill>
          <a:ln>
            <a:solidFill>
              <a:srgbClr val="CFD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Alim.</a:t>
            </a:r>
          </a:p>
        </p:txBody>
      </p:sp>
      <p:sp>
        <p:nvSpPr>
          <p:cNvPr id="24" name="Ellipse 23"/>
          <p:cNvSpPr/>
          <p:nvPr/>
        </p:nvSpPr>
        <p:spPr>
          <a:xfrm>
            <a:off x="8363178" y="1026704"/>
            <a:ext cx="1980000" cy="1980000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</a:t>
            </a:r>
          </a:p>
        </p:txBody>
      </p:sp>
      <p:sp>
        <p:nvSpPr>
          <p:cNvPr id="30" name="Ellipse 29"/>
          <p:cNvSpPr/>
          <p:nvPr/>
        </p:nvSpPr>
        <p:spPr>
          <a:xfrm>
            <a:off x="8387538" y="3204348"/>
            <a:ext cx="1980000" cy="1980000"/>
          </a:xfrm>
          <a:prstGeom prst="ellipse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μ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C.</a:t>
            </a:r>
            <a:endParaRPr lang="fr-FR" dirty="0">
              <a:solidFill>
                <a:schemeClr val="bg1"/>
              </a:solidFill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209538" y="3252038"/>
            <a:ext cx="1980000" cy="1980000"/>
          </a:xfrm>
          <a:prstGeom prst="ellipse">
            <a:avLst/>
          </a:prstGeom>
          <a:solidFill>
            <a:srgbClr val="CFD8DC"/>
          </a:solidFill>
          <a:ln>
            <a:solidFill>
              <a:srgbClr val="CFD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Boîtier</a:t>
            </a:r>
          </a:p>
        </p:txBody>
      </p:sp>
      <p:sp>
        <p:nvSpPr>
          <p:cNvPr id="32" name="Ellipse 31"/>
          <p:cNvSpPr/>
          <p:nvPr/>
        </p:nvSpPr>
        <p:spPr>
          <a:xfrm>
            <a:off x="10586256" y="3196114"/>
            <a:ext cx="1980000" cy="1980000"/>
          </a:xfrm>
          <a:prstGeom prst="ellipse">
            <a:avLst/>
          </a:prstGeom>
          <a:solidFill>
            <a:srgbClr val="CFD8DC"/>
          </a:solidFill>
          <a:ln>
            <a:solidFill>
              <a:srgbClr val="CFD8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5125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5226576" y="2454755"/>
            <a:ext cx="4150962" cy="468000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1,31€</a:t>
            </a:r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73591" y="2454755"/>
            <a:ext cx="2329485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Arduino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 Pro Mini	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802766" y="3966754"/>
            <a:ext cx="230031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Raspberry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 Pi </a:t>
            </a:r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Zero</a:t>
            </a:r>
            <a:endParaRPr lang="fr-FR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615168" y="5478755"/>
            <a:ext cx="148790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ESP-8266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Microcontrôleur</a:t>
            </a:r>
          </a:p>
        </p:txBody>
      </p:sp>
      <p:sp>
        <p:nvSpPr>
          <p:cNvPr id="25" name="Ellipse 24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2563872" y="6990755"/>
            <a:ext cx="153920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NodeMCU</a:t>
            </a:r>
            <a:endParaRPr lang="fr-FR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0" y="7933161"/>
            <a:ext cx="518298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Budget Restant : 13,47€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538" y="2070348"/>
            <a:ext cx="4248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9825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22057" y="3966754"/>
            <a:ext cx="4150962" cy="468000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4,68€</a:t>
            </a: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1,31€</a:t>
            </a:r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773591" y="2454755"/>
            <a:ext cx="2329485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Arduino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 Pro Mini	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802766" y="3966754"/>
            <a:ext cx="230031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Raspberry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 Pi </a:t>
            </a:r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Zero</a:t>
            </a:r>
            <a:endParaRPr lang="fr-FR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615168" y="5478755"/>
            <a:ext cx="148790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ESP-8266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Microcontrôleur</a:t>
            </a:r>
          </a:p>
        </p:txBody>
      </p:sp>
      <p:sp>
        <p:nvSpPr>
          <p:cNvPr id="25" name="Ellipse 24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2563872" y="6990755"/>
            <a:ext cx="153920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NodeMCU</a:t>
            </a:r>
            <a:endParaRPr lang="fr-FR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0" y="7933161"/>
            <a:ext cx="518298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Budget Restant : 13,47€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538" y="2070348"/>
            <a:ext cx="4248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md1.libe.com/photo/891392-imprimante-3d.jpg?modified_at=1467804007&amp;width=9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2699" y="0"/>
            <a:ext cx="13571538" cy="838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0" y="0"/>
            <a:ext cx="5183538" cy="83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llipse 3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396886" y="2454755"/>
            <a:ext cx="27061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Photo polymérisation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62949" y="3966754"/>
            <a:ext cx="374012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Impression par liage de poudre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82323" y="5478755"/>
            <a:ext cx="3220753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Dépôt de matière fondue</a:t>
            </a:r>
          </a:p>
        </p:txBody>
      </p:sp>
    </p:spTree>
    <p:extLst>
      <p:ext uri="{BB962C8B-B14F-4D97-AF65-F5344CB8AC3E}">
        <p14:creationId xmlns:p14="http://schemas.microsoft.com/office/powerpoint/2010/main" val="560915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26576" y="5478755"/>
            <a:ext cx="4150962" cy="468000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4,68€</a:t>
            </a: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1,31€</a:t>
            </a:r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1,48€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773591" y="2454755"/>
            <a:ext cx="2329485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Arduino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 Pro Mini	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802766" y="3966754"/>
            <a:ext cx="230031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Raspberry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 Pi </a:t>
            </a:r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Zero</a:t>
            </a:r>
            <a:endParaRPr lang="fr-FR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615168" y="5478755"/>
            <a:ext cx="148790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ESP-8266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Microcontrôleur</a:t>
            </a:r>
          </a:p>
        </p:txBody>
      </p:sp>
      <p:sp>
        <p:nvSpPr>
          <p:cNvPr id="25" name="Ellipse 24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2563872" y="6990755"/>
            <a:ext cx="153920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NodeMCU</a:t>
            </a:r>
            <a:endParaRPr lang="fr-FR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0" y="7933161"/>
            <a:ext cx="518298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Budget Restant : 13,47€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538" y="2058491"/>
            <a:ext cx="4259857" cy="42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53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19464244">
            <a:off x="5011295" y="5636669"/>
            <a:ext cx="4150962" cy="468000"/>
          </a:xfrm>
          <a:prstGeom prst="rect">
            <a:avLst/>
          </a:prstGeom>
          <a:solidFill>
            <a:srgbClr val="FF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4,68€</a:t>
            </a: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1,31€</a:t>
            </a:r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1,48€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773591" y="2454755"/>
            <a:ext cx="2329485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Arduino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 Pro Mini	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1802766" y="3966754"/>
            <a:ext cx="230031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Raspberry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 Pi </a:t>
            </a:r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Zero</a:t>
            </a:r>
            <a:endParaRPr lang="fr-FR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2615168" y="5478755"/>
            <a:ext cx="148790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ESP-8266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FF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Microcontrôleur</a:t>
            </a:r>
          </a:p>
        </p:txBody>
      </p:sp>
      <p:sp>
        <p:nvSpPr>
          <p:cNvPr id="25" name="Ellipse 24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FF5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2,68€</a:t>
            </a:r>
          </a:p>
        </p:txBody>
      </p:sp>
      <p:sp>
        <p:nvSpPr>
          <p:cNvPr id="28" name="ZoneTexte 27"/>
          <p:cNvSpPr txBox="1"/>
          <p:nvPr/>
        </p:nvSpPr>
        <p:spPr>
          <a:xfrm>
            <a:off x="2563872" y="6990755"/>
            <a:ext cx="153920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NodeMCU</a:t>
            </a:r>
            <a:endParaRPr lang="fr-FR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0" y="7933161"/>
            <a:ext cx="518298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Budget Restant : 10,79€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538" y="2070348"/>
            <a:ext cx="4248000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14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47686" y="3966754"/>
            <a:ext cx="16553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Service Web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19178" y="2658217"/>
            <a:ext cx="468000" cy="1583583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8387538" y="5376728"/>
            <a:ext cx="1980000" cy="1980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Alim.</a:t>
            </a:r>
          </a:p>
        </p:txBody>
      </p:sp>
      <p:sp>
        <p:nvSpPr>
          <p:cNvPr id="24" name="Ellipse 23"/>
          <p:cNvSpPr/>
          <p:nvPr/>
        </p:nvSpPr>
        <p:spPr>
          <a:xfrm>
            <a:off x="8363178" y="1026704"/>
            <a:ext cx="1980000" cy="1980000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</a:t>
            </a:r>
          </a:p>
        </p:txBody>
      </p:sp>
      <p:sp>
        <p:nvSpPr>
          <p:cNvPr id="37" name="Rectangle 36"/>
          <p:cNvSpPr/>
          <p:nvPr/>
        </p:nvSpPr>
        <p:spPr>
          <a:xfrm rot="5400000">
            <a:off x="9781044" y="3047089"/>
            <a:ext cx="468000" cy="2389899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8387538" y="3204348"/>
            <a:ext cx="1980000" cy="1980000"/>
          </a:xfrm>
          <a:prstGeom prst="ellipse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μ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C.</a:t>
            </a:r>
            <a:endParaRPr lang="fr-FR" dirty="0">
              <a:solidFill>
                <a:schemeClr val="bg1"/>
              </a:solidFill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209538" y="3252038"/>
            <a:ext cx="1980000" cy="1980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Boîtier</a:t>
            </a:r>
          </a:p>
        </p:txBody>
      </p:sp>
      <p:sp>
        <p:nvSpPr>
          <p:cNvPr id="32" name="Ellipse 31"/>
          <p:cNvSpPr/>
          <p:nvPr/>
        </p:nvSpPr>
        <p:spPr>
          <a:xfrm>
            <a:off x="10586256" y="3196114"/>
            <a:ext cx="1980000" cy="1980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783060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77781" y="2457175"/>
            <a:ext cx="4150962" cy="468000"/>
          </a:xfrm>
          <a:prstGeom prst="rect">
            <a:avLst/>
          </a:prstGeom>
          <a:solidFill>
            <a:srgbClr val="FF9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FF9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00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563872" y="2454755"/>
            <a:ext cx="153920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NodeMCU</a:t>
            </a:r>
            <a:endParaRPr lang="fr-FR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FF9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FF98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Communication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0" y="7933161"/>
            <a:ext cx="518298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Budget Restant : 10,79€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538" y="2070348"/>
            <a:ext cx="4248000" cy="4248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2738" y="3171000"/>
            <a:ext cx="1470338" cy="14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4932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58350"/>
            <a:ext cx="1224000" cy="1224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987369" y="2454755"/>
            <a:ext cx="211570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Objet Connecté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447686" y="3966754"/>
            <a:ext cx="165539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Service Web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Utilisateur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466922" y="5478755"/>
            <a:ext cx="16361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Smartphone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674206" y="942434"/>
            <a:ext cx="2428870" cy="455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36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Action/Événement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119178" y="2658217"/>
            <a:ext cx="468000" cy="3167643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8387538" y="5376728"/>
            <a:ext cx="1980000" cy="1980000"/>
          </a:xfrm>
          <a:prstGeom prst="ellipse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Alim.</a:t>
            </a:r>
          </a:p>
        </p:txBody>
      </p:sp>
      <p:sp>
        <p:nvSpPr>
          <p:cNvPr id="24" name="Ellipse 23"/>
          <p:cNvSpPr/>
          <p:nvPr/>
        </p:nvSpPr>
        <p:spPr>
          <a:xfrm>
            <a:off x="8363178" y="1026704"/>
            <a:ext cx="1980000" cy="1980000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</a:t>
            </a:r>
          </a:p>
        </p:txBody>
      </p:sp>
      <p:sp>
        <p:nvSpPr>
          <p:cNvPr id="37" name="Rectangle 36"/>
          <p:cNvSpPr/>
          <p:nvPr/>
        </p:nvSpPr>
        <p:spPr>
          <a:xfrm rot="5400000">
            <a:off x="9781044" y="3047089"/>
            <a:ext cx="468000" cy="2389899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8387538" y="3204348"/>
            <a:ext cx="1980000" cy="1980000"/>
          </a:xfrm>
          <a:prstGeom prst="ellipse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μ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C.</a:t>
            </a:r>
            <a:endParaRPr lang="fr-FR" dirty="0">
              <a:solidFill>
                <a:schemeClr val="bg1"/>
              </a:solidFill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27" name="Ellipse 26"/>
          <p:cNvSpPr/>
          <p:nvPr/>
        </p:nvSpPr>
        <p:spPr>
          <a:xfrm>
            <a:off x="6209538" y="3252038"/>
            <a:ext cx="1980000" cy="1980000"/>
          </a:xfrm>
          <a:prstGeom prst="ellipse">
            <a:avLst/>
          </a:prstGeom>
          <a:solidFill>
            <a:srgbClr val="CFD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Boîtier</a:t>
            </a:r>
          </a:p>
        </p:txBody>
      </p:sp>
      <p:sp>
        <p:nvSpPr>
          <p:cNvPr id="32" name="Ellipse 31"/>
          <p:cNvSpPr/>
          <p:nvPr/>
        </p:nvSpPr>
        <p:spPr>
          <a:xfrm>
            <a:off x="10586256" y="3196114"/>
            <a:ext cx="1980000" cy="1980000"/>
          </a:xfrm>
          <a:prstGeom prst="ellipse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Comm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3241848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77781" y="2457175"/>
            <a:ext cx="4150962" cy="468000"/>
          </a:xfrm>
          <a:prstGeom prst="rect">
            <a:avLst/>
          </a:prstGeom>
          <a:solidFill>
            <a:srgbClr val="FFC2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FFC2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3,60€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218953" y="2454755"/>
            <a:ext cx="2884123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 err="1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PowerBank</a:t>
            </a:r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 2600mAh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FFC2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FFC2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Alimentation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0" y="7933161"/>
            <a:ext cx="518298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Budget Restant : 7,19€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262" y="2066287"/>
            <a:ext cx="4252061" cy="425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72412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77781" y="2457175"/>
            <a:ext cx="4150962" cy="468000"/>
          </a:xfrm>
          <a:prstGeom prst="rect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2,68€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72704" y="2454755"/>
            <a:ext cx="3230372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Ecran OLED 128x64 I2C</a:t>
            </a: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Bonus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0" y="7933161"/>
            <a:ext cx="518298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Budget Restant : 2,74€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262" y="2070348"/>
            <a:ext cx="4248000" cy="4248000"/>
          </a:xfrm>
          <a:prstGeom prst="rect">
            <a:avLst/>
          </a:prstGeom>
        </p:spPr>
      </p:pic>
      <p:sp>
        <p:nvSpPr>
          <p:cNvPr id="13" name="Ellipse 12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1,77€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220829" y="3966754"/>
            <a:ext cx="1882247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Consommable</a:t>
            </a:r>
          </a:p>
        </p:txBody>
      </p:sp>
    </p:spTree>
    <p:extLst>
      <p:ext uri="{BB962C8B-B14F-4D97-AF65-F5344CB8AC3E}">
        <p14:creationId xmlns:p14="http://schemas.microsoft.com/office/powerpoint/2010/main" val="142035317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-16418"/>
            <a:ext cx="13063538" cy="8394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8000" y="350"/>
            <a:ext cx="5183538" cy="12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Assemblage</a:t>
            </a:r>
          </a:p>
        </p:txBody>
      </p:sp>
    </p:spTree>
    <p:extLst>
      <p:ext uri="{BB962C8B-B14F-4D97-AF65-F5344CB8AC3E}">
        <p14:creationId xmlns:p14="http://schemas.microsoft.com/office/powerpoint/2010/main" val="352041795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8000" y="350"/>
            <a:ext cx="5183538" cy="122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Assemblage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699" y="2351448"/>
            <a:ext cx="7289133" cy="544227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43779"/>
            <a:ext cx="5183538" cy="361582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072584"/>
            <a:ext cx="5183538" cy="33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13520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Fonctionnement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1062" y="1224000"/>
            <a:ext cx="7852952" cy="5996800"/>
          </a:xfrm>
          <a:prstGeom prst="rect">
            <a:avLst/>
          </a:prstGeom>
        </p:spPr>
      </p:pic>
      <p:sp>
        <p:nvSpPr>
          <p:cNvPr id="13" name="Ellipse 12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458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&lt;19°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490134" y="2454755"/>
            <a:ext cx="1612942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Zone Froide</a:t>
            </a:r>
          </a:p>
        </p:txBody>
      </p:sp>
      <p:sp>
        <p:nvSpPr>
          <p:cNvPr id="15" name="Ellipse 14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D21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&gt;19°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36246" y="3966754"/>
            <a:ext cx="176683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Zone Chaude</a:t>
            </a:r>
          </a:p>
        </p:txBody>
      </p:sp>
    </p:spTree>
    <p:extLst>
      <p:ext uri="{BB962C8B-B14F-4D97-AF65-F5344CB8AC3E}">
        <p14:creationId xmlns:p14="http://schemas.microsoft.com/office/powerpoint/2010/main" val="17331140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Matériaux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366977" y="2454755"/>
            <a:ext cx="736099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ABS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380058" y="3966754"/>
            <a:ext cx="72301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PLA</a:t>
            </a:r>
          </a:p>
        </p:txBody>
      </p:sp>
      <p:sp>
        <p:nvSpPr>
          <p:cNvPr id="30" name="Ellipse 29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73"/>
            <a:ext cx="8388350" cy="8388350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1538" y="2682349"/>
            <a:ext cx="1224000" cy="1511999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827342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Fonctionnement</a:t>
            </a:r>
          </a:p>
        </p:txBody>
      </p:sp>
      <p:sp>
        <p:nvSpPr>
          <p:cNvPr id="13" name="Ellipse 12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458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&lt;19°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490134" y="2454755"/>
            <a:ext cx="1612942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Zone Froide</a:t>
            </a:r>
          </a:p>
        </p:txBody>
      </p:sp>
      <p:sp>
        <p:nvSpPr>
          <p:cNvPr id="15" name="Ellipse 14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D21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&gt;19°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36246" y="3966754"/>
            <a:ext cx="176683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Zone Chaude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3436" y="2012099"/>
            <a:ext cx="6368604" cy="43644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387" y="-5140"/>
            <a:ext cx="2617613" cy="122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97045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Fonctionnement</a:t>
            </a:r>
          </a:p>
        </p:txBody>
      </p:sp>
      <p:sp>
        <p:nvSpPr>
          <p:cNvPr id="13" name="Ellipse 12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458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&lt;19°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490134" y="2454755"/>
            <a:ext cx="1612942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Zone Froide</a:t>
            </a:r>
          </a:p>
        </p:txBody>
      </p:sp>
      <p:sp>
        <p:nvSpPr>
          <p:cNvPr id="15" name="Ellipse 14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D21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&gt;19°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36246" y="3966754"/>
            <a:ext cx="176683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Zone Chaude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87" y="-5140"/>
            <a:ext cx="2617613" cy="122914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538" y="2255005"/>
            <a:ext cx="3285108" cy="43338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838" y="3006898"/>
            <a:ext cx="2057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3673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Fonctionnement</a:t>
            </a:r>
          </a:p>
        </p:txBody>
      </p:sp>
      <p:sp>
        <p:nvSpPr>
          <p:cNvPr id="13" name="Ellipse 12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458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&lt;19°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490134" y="2454755"/>
            <a:ext cx="1612942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Zone Froide</a:t>
            </a:r>
          </a:p>
        </p:txBody>
      </p:sp>
      <p:sp>
        <p:nvSpPr>
          <p:cNvPr id="15" name="Ellipse 14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D21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&gt;19°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36246" y="3966754"/>
            <a:ext cx="176683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Zone Chaude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87" y="-5140"/>
            <a:ext cx="2617613" cy="122914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688" y="2070350"/>
            <a:ext cx="4457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2897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Fonctionnement</a:t>
            </a:r>
          </a:p>
        </p:txBody>
      </p:sp>
      <p:sp>
        <p:nvSpPr>
          <p:cNvPr id="13" name="Ellipse 12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458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&lt;19°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490134" y="2454755"/>
            <a:ext cx="1612942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Zone Froide</a:t>
            </a:r>
          </a:p>
        </p:txBody>
      </p:sp>
      <p:sp>
        <p:nvSpPr>
          <p:cNvPr id="15" name="Ellipse 14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D21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&gt;19°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2336246" y="3966754"/>
            <a:ext cx="1766830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Zone Chaude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387" y="-5140"/>
            <a:ext cx="2617613" cy="12291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488" y="2454755"/>
            <a:ext cx="4610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38301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Code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9488" y="511780"/>
            <a:ext cx="4356100" cy="313304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2209800"/>
            <a:ext cx="5187057" cy="621409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3900" y="4156250"/>
            <a:ext cx="7048500" cy="39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82841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Code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306" y="280269"/>
            <a:ext cx="7104464" cy="78281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56500" y="3708400"/>
            <a:ext cx="838200" cy="1651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683500" y="4356100"/>
            <a:ext cx="1701800" cy="177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3875240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7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Code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073353" y="2454755"/>
            <a:ext cx="2029723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Connexion Wifi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363222" y="3966754"/>
            <a:ext cx="27398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 Température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Envoi vers IFTTT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229118" y="5478755"/>
            <a:ext cx="87395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Ecran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336" y="1685944"/>
            <a:ext cx="7232404" cy="4920406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6004787" y="7197700"/>
            <a:ext cx="67455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Environ 200 lignes de code</a:t>
            </a:r>
          </a:p>
        </p:txBody>
      </p:sp>
    </p:spTree>
    <p:extLst>
      <p:ext uri="{BB962C8B-B14F-4D97-AF65-F5344CB8AC3E}">
        <p14:creationId xmlns:p14="http://schemas.microsoft.com/office/powerpoint/2010/main" val="1108361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Code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073353" y="2454755"/>
            <a:ext cx="2029723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Connexion Wifi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363222" y="3966754"/>
            <a:ext cx="27398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 Température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Envoi vers IFTTT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229118" y="5478755"/>
            <a:ext cx="87395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Ecran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638" y="301798"/>
            <a:ext cx="7035800" cy="7785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4000" y="3759200"/>
            <a:ext cx="3845200" cy="1047150"/>
          </a:xfrm>
          <a:prstGeom prst="rect">
            <a:avLst/>
          </a:prstGeom>
          <a:solidFill>
            <a:schemeClr val="accent4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207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Code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073353" y="2454755"/>
            <a:ext cx="2029723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Connexion Wifi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363222" y="3966754"/>
            <a:ext cx="27398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 Température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Envoi vers IFTTT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229118" y="5478755"/>
            <a:ext cx="87395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Ecran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738" y="154160"/>
            <a:ext cx="6223000" cy="1574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662138" y="560310"/>
            <a:ext cx="1251162" cy="190500"/>
          </a:xfrm>
          <a:prstGeom prst="rect">
            <a:avLst/>
          </a:prstGeom>
          <a:solidFill>
            <a:schemeClr val="accent4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800" y="1956342"/>
            <a:ext cx="4715076" cy="301056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flipV="1">
            <a:off x="6127538" y="2105087"/>
            <a:ext cx="2571962" cy="393700"/>
          </a:xfrm>
          <a:prstGeom prst="rect">
            <a:avLst/>
          </a:prstGeom>
          <a:solidFill>
            <a:schemeClr val="accent4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338" y="2739552"/>
            <a:ext cx="5041589" cy="5478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/>
          <p:cNvSpPr/>
          <p:nvPr/>
        </p:nvSpPr>
        <p:spPr>
          <a:xfrm flipV="1">
            <a:off x="8407114" y="2797502"/>
            <a:ext cx="2571962" cy="137842"/>
          </a:xfrm>
          <a:prstGeom prst="rect">
            <a:avLst/>
          </a:prstGeom>
          <a:solidFill>
            <a:schemeClr val="accent4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4860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Code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073353" y="2454755"/>
            <a:ext cx="2029723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Connexion Wifi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363222" y="3966754"/>
            <a:ext cx="27398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 Température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Envoi vers IFTTT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229118" y="5478755"/>
            <a:ext cx="87395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Ecran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488" y="308148"/>
            <a:ext cx="5626100" cy="7772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763738" y="915910"/>
            <a:ext cx="5426850" cy="1827290"/>
          </a:xfrm>
          <a:prstGeom prst="rect">
            <a:avLst/>
          </a:prstGeom>
          <a:solidFill>
            <a:schemeClr val="accent4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6763738" y="5618654"/>
            <a:ext cx="5426850" cy="2211695"/>
          </a:xfrm>
          <a:prstGeom prst="rect">
            <a:avLst/>
          </a:prstGeom>
          <a:solidFill>
            <a:schemeClr val="accent4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34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Matériaux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366977" y="2454755"/>
            <a:ext cx="736099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ABS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380058" y="3966754"/>
            <a:ext cx="72301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PLA</a:t>
            </a:r>
          </a:p>
        </p:txBody>
      </p:sp>
      <p:sp>
        <p:nvSpPr>
          <p:cNvPr id="30" name="Ellipse 29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73"/>
            <a:ext cx="8388350" cy="8388350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1538" y="2682349"/>
            <a:ext cx="1224000" cy="1511999"/>
          </a:xfrm>
          <a:prstGeom prst="rect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050663" y="5478753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Bois, Pierre, Cuivre</a:t>
            </a:r>
            <a:r>
              <a:rPr lang="is-IS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…</a:t>
            </a:r>
            <a:endParaRPr lang="fr-FR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3363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Code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073353" y="2454755"/>
            <a:ext cx="2029723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Connexion Wifi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363222" y="3966754"/>
            <a:ext cx="27398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 Température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Envoi vers IFTTT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229118" y="5478755"/>
            <a:ext cx="87395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Ecran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738" y="1250801"/>
            <a:ext cx="4673600" cy="54737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304988" y="3646049"/>
            <a:ext cx="4188512" cy="2856351"/>
          </a:xfrm>
          <a:prstGeom prst="rect">
            <a:avLst/>
          </a:prstGeom>
          <a:solidFill>
            <a:schemeClr val="accent4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0336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Code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073353" y="2454755"/>
            <a:ext cx="2029723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Connexion Wifi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363222" y="3966754"/>
            <a:ext cx="2739854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Capteur Température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899076" y="6990756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Envoi vers IFTTT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229118" y="5478755"/>
            <a:ext cx="87395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Ecran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000" y="384348"/>
            <a:ext cx="67564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97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7253538" y="2070348"/>
            <a:ext cx="4248000" cy="42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Boîtier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0" y="7933161"/>
            <a:ext cx="518298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Budget Restant : 2,74€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980360" y="3778849"/>
            <a:ext cx="2794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Démo Live</a:t>
            </a:r>
          </a:p>
        </p:txBody>
      </p:sp>
    </p:spTree>
    <p:extLst>
      <p:ext uri="{BB962C8B-B14F-4D97-AF65-F5344CB8AC3E}">
        <p14:creationId xmlns:p14="http://schemas.microsoft.com/office/powerpoint/2010/main" val="1410927944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Pratiquer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4632"/>
            <a:ext cx="13571538" cy="516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42312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Pratiquer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61" y="1919681"/>
            <a:ext cx="8388553" cy="55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3083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EC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Matériaux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3366977" y="2454755"/>
            <a:ext cx="736099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ABS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3380058" y="3966754"/>
            <a:ext cx="723018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PLA</a:t>
            </a:r>
          </a:p>
        </p:txBody>
      </p:sp>
      <p:sp>
        <p:nvSpPr>
          <p:cNvPr id="30" name="Ellipse 29"/>
          <p:cNvSpPr/>
          <p:nvPr/>
        </p:nvSpPr>
        <p:spPr>
          <a:xfrm>
            <a:off x="6785538" y="1602348"/>
            <a:ext cx="5184000" cy="51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173"/>
            <a:ext cx="8388350" cy="8388350"/>
          </a:xfrm>
          <a:prstGeom prst="rect">
            <a:avLst/>
          </a:prstGeom>
        </p:spPr>
      </p:pic>
      <p:sp>
        <p:nvSpPr>
          <p:cNvPr id="2" name="Ellipse 1"/>
          <p:cNvSpPr/>
          <p:nvPr/>
        </p:nvSpPr>
        <p:spPr>
          <a:xfrm>
            <a:off x="4571538" y="3582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B0BEC5"/>
              </a:solidFill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B0BEC5"/>
              </a:solidFill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4571538" y="5094350"/>
            <a:ext cx="1224000" cy="1224000"/>
          </a:xfrm>
          <a:prstGeom prst="ellipse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B0BEC5"/>
              </a:solidFill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1538" y="2682349"/>
            <a:ext cx="1224000" cy="1511999"/>
          </a:xfrm>
          <a:prstGeom prst="rect">
            <a:avLst/>
          </a:prstGeom>
          <a:solidFill>
            <a:srgbClr val="B0BE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B0BEC5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4571538" y="6606350"/>
            <a:ext cx="1224000" cy="1224000"/>
          </a:xfrm>
          <a:prstGeom prst="ellipse">
            <a:avLst/>
          </a:prstGeom>
          <a:solidFill>
            <a:srgbClr val="607D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006301" y="6990755"/>
            <a:ext cx="1096775" cy="4551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Flexible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1050663" y="5478753"/>
            <a:ext cx="3204000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Bois, Pierre, Cuivre</a:t>
            </a:r>
            <a:r>
              <a:rPr lang="is-IS" dirty="0">
                <a:solidFill>
                  <a:srgbClr val="B0BEC5"/>
                </a:solidFill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…</a:t>
            </a:r>
            <a:endParaRPr lang="fr-FR" dirty="0">
              <a:solidFill>
                <a:srgbClr val="B0BEC5"/>
              </a:solidFill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83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3538" y="350"/>
            <a:ext cx="8388000" cy="8388000"/>
          </a:xfrm>
          <a:prstGeom prst="rect">
            <a:avLst/>
          </a:prstGeom>
          <a:solidFill>
            <a:srgbClr val="222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183538" cy="1224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Réalisations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827820" y="2280812"/>
            <a:ext cx="3275256" cy="818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Des formes géométriques</a:t>
            </a:r>
          </a:p>
          <a:p>
            <a:pPr algn="r"/>
            <a:r>
              <a:rPr lang="fr-FR" dirty="0">
                <a:latin typeface="Brandon Grotesque Regular" panose="020B0503020203060202" pitchFamily="34" charset="0"/>
                <a:ea typeface="Brandon Grotesque" charset="0"/>
                <a:cs typeface="Brandon Grotesque" charset="0"/>
              </a:rPr>
              <a:t>complexes et imbriquées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38" y="1269764"/>
            <a:ext cx="8388000" cy="6304357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4571538" y="2070350"/>
            <a:ext cx="1224000" cy="1224000"/>
          </a:xfrm>
          <a:prstGeom prst="ellipse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latin typeface="Brandon Grotesque Regular" panose="020B0503020203060202" pitchFamily="34" charset="0"/>
              <a:ea typeface="Brandon Grotesque" charset="0"/>
              <a:cs typeface="Brandon Grotesq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21456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7719</TotalTime>
  <Words>683</Words>
  <Application>Microsoft Macintosh PowerPoint</Application>
  <PresentationFormat>Custom</PresentationFormat>
  <Paragraphs>339</Paragraphs>
  <Slides>74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Brandon Grotesque</vt:lpstr>
      <vt:lpstr>Brandon Grotesque Black</vt:lpstr>
      <vt:lpstr>Brandon Grotesque Light</vt:lpstr>
      <vt:lpstr>Brandon Grotesque Medium</vt:lpstr>
      <vt:lpstr>Brandon Grotesque Regular</vt:lpstr>
      <vt:lpstr>Calibri</vt:lpstr>
      <vt:lpstr>Calibri Light</vt:lpstr>
      <vt:lpstr>Courier</vt:lpstr>
      <vt:lpstr>Roboto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Baptiste Meftahi</dc:creator>
  <cp:lastModifiedBy>Stanislas CHOLLET</cp:lastModifiedBy>
  <cp:revision>80</cp:revision>
  <dcterms:created xsi:type="dcterms:W3CDTF">2016-08-24T19:44:46Z</dcterms:created>
  <dcterms:modified xsi:type="dcterms:W3CDTF">2016-09-02T13:02:04Z</dcterms:modified>
</cp:coreProperties>
</file>